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6" r:id="rId4"/>
  </p:sldMasterIdLst>
  <p:sldIdLst>
    <p:sldId id="273" r:id="rId5"/>
    <p:sldId id="288" r:id="rId6"/>
    <p:sldId id="311" r:id="rId7"/>
    <p:sldId id="291" r:id="rId8"/>
    <p:sldId id="308" r:id="rId9"/>
    <p:sldId id="309" r:id="rId10"/>
    <p:sldId id="310" r:id="rId11"/>
    <p:sldId id="296" r:id="rId12"/>
    <p:sldId id="297" r:id="rId13"/>
    <p:sldId id="312" r:id="rId14"/>
    <p:sldId id="301" r:id="rId15"/>
    <p:sldId id="315" r:id="rId16"/>
    <p:sldId id="289" r:id="rId17"/>
    <p:sldId id="304" r:id="rId18"/>
    <p:sldId id="29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FFFFFF"/>
    <a:srgbClr val="067A6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3" autoAdjust="0"/>
    <p:restoredTop sz="94619" autoAdjust="0"/>
  </p:normalViewPr>
  <p:slideViewPr>
    <p:cSldViewPr snapToGrid="0">
      <p:cViewPr>
        <p:scale>
          <a:sx n="81" d="100"/>
          <a:sy n="81" d="100"/>
        </p:scale>
        <p:origin x="67" y="18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04440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323718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37466116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1230543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78733456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4861912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1281571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5824099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DD82B9-B8EE-4375-B6FF-88FA6ABB15D9}" type="datetime1">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58845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70193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49546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6336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67840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39281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2884F1-FFEA-405F-9602-3DCA865EDA4E}" type="datetime1">
              <a:rPr lang="en-US" smtClean="0"/>
              <a:t>12/6/2022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186884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12/6/2022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5652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
              <a:srgbClr val="FFFFCC">
                <a:alpha val="44000"/>
                <a:lumMod val="94000"/>
                <a:lumOff val="6000"/>
              </a:srgbClr>
            </a:gs>
            <a:gs pos="100000">
              <a:srgbClr val="FFFFFF"/>
            </a:gs>
          </a:gsLst>
          <a:path path="shap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D291B17-9318-49DB-B28B-6E5994AE9581}" type="datetime1">
              <a:rPr lang="en-US" smtClean="0"/>
              <a:t>12/6/2022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125127013"/>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data.mendeley.com/datasets/8gx2fvg2k6/5"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1726092" y="282389"/>
            <a:ext cx="8890360" cy="1418664"/>
          </a:xfrm>
        </p:spPr>
        <p:txBody>
          <a:bodyPr anchor="ctr">
            <a:noAutofit/>
          </a:bodyPr>
          <a:lstStyle/>
          <a:p>
            <a:pPr algn="ctr"/>
            <a:r>
              <a:rPr lang="en-US" sz="4000" cap="none" dirty="0">
                <a:solidFill>
                  <a:schemeClr val="accent4">
                    <a:lumMod val="20000"/>
                    <a:lumOff val="80000"/>
                  </a:schemeClr>
                </a:solidFill>
                <a:effectLst>
                  <a:glow rad="101600">
                    <a:schemeClr val="accent2">
                      <a:satMod val="175000"/>
                      <a:alpha val="40000"/>
                    </a:schemeClr>
                  </a:glow>
                  <a:outerShdw blurRad="50800" dist="38100" dir="2700000" algn="tl" rotWithShape="0">
                    <a:prstClr val="black"/>
                  </a:outerShdw>
                </a:effectLst>
              </a:rPr>
              <a:t>Comparative Study of ML models for Fraud Detection</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9104011" y="6011466"/>
            <a:ext cx="3024882" cy="783413"/>
          </a:xfrm>
          <a:noFill/>
        </p:spPr>
        <p:txBody>
          <a:bodyPr anchor="ctr">
            <a:normAutofit fontScale="85000" lnSpcReduction="20000"/>
          </a:bodyPr>
          <a:lstStyle/>
          <a:p>
            <a:pPr>
              <a:lnSpc>
                <a:spcPct val="120000"/>
              </a:lnSpc>
              <a:spcBef>
                <a:spcPts val="0"/>
              </a:spcBef>
              <a:spcAft>
                <a:spcPts val="0"/>
              </a:spcAft>
            </a:pPr>
            <a:r>
              <a:rPr lang="en-US" sz="1800" b="1" cap="none" dirty="0">
                <a:solidFill>
                  <a:srgbClr val="FFFFFF">
                    <a:alpha val="75000"/>
                  </a:srgbClr>
                </a:solidFill>
              </a:rPr>
              <a:t>By: Shilpika Banerjee</a:t>
            </a:r>
          </a:p>
          <a:p>
            <a:pPr>
              <a:lnSpc>
                <a:spcPct val="120000"/>
              </a:lnSpc>
              <a:spcBef>
                <a:spcPts val="0"/>
              </a:spcBef>
              <a:spcAft>
                <a:spcPts val="0"/>
              </a:spcAft>
            </a:pPr>
            <a:r>
              <a:rPr lang="en-US" sz="1800" b="1" cap="none" dirty="0">
                <a:solidFill>
                  <a:srgbClr val="FFFFFF">
                    <a:alpha val="75000"/>
                  </a:srgbClr>
                </a:solidFill>
              </a:rPr>
              <a:t>Math748</a:t>
            </a:r>
          </a:p>
          <a:p>
            <a:pPr>
              <a:lnSpc>
                <a:spcPct val="120000"/>
              </a:lnSpc>
              <a:spcBef>
                <a:spcPts val="0"/>
              </a:spcBef>
              <a:spcAft>
                <a:spcPts val="0"/>
              </a:spcAft>
            </a:pPr>
            <a:r>
              <a:rPr lang="en-US" sz="1800" b="1" cap="none" dirty="0">
                <a:solidFill>
                  <a:srgbClr val="FFFFFF">
                    <a:alpha val="75000"/>
                  </a:srgbClr>
                </a:solidFill>
              </a:rPr>
              <a:t>SFSU Fall’22</a:t>
            </a:r>
          </a:p>
        </p:txBody>
      </p:sp>
      <p:pic>
        <p:nvPicPr>
          <p:cNvPr id="6" name="Picture 5">
            <a:extLst>
              <a:ext uri="{FF2B5EF4-FFF2-40B4-BE49-F238E27FC236}">
                <a16:creationId xmlns:a16="http://schemas.microsoft.com/office/drawing/2014/main" id="{27E24FA8-759D-9E4E-3713-F8A1E9E73A61}"/>
              </a:ext>
            </a:extLst>
          </p:cNvPr>
          <p:cNvPicPr>
            <a:picLocks noChangeAspect="1"/>
          </p:cNvPicPr>
          <p:nvPr/>
        </p:nvPicPr>
        <p:blipFill>
          <a:blip r:embed="rId2"/>
          <a:stretch>
            <a:fillRect/>
          </a:stretch>
        </p:blipFill>
        <p:spPr>
          <a:xfrm>
            <a:off x="2380107" y="1876214"/>
            <a:ext cx="7582329" cy="3712996"/>
          </a:xfrm>
          <a:prstGeom prst="rect">
            <a:avLst/>
          </a:prstGeom>
        </p:spPr>
      </p:pic>
    </p:spTree>
    <p:extLst>
      <p:ext uri="{BB962C8B-B14F-4D97-AF65-F5344CB8AC3E}">
        <p14:creationId xmlns:p14="http://schemas.microsoft.com/office/powerpoint/2010/main" val="2424003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6BD71A-45DB-4BC3-B221-530A9C3B95D4}"/>
              </a:ext>
            </a:extLst>
          </p:cNvPr>
          <p:cNvSpPr txBox="1">
            <a:spLocks/>
          </p:cNvSpPr>
          <p:nvPr/>
        </p:nvSpPr>
        <p:spPr>
          <a:xfrm>
            <a:off x="581191" y="702156"/>
            <a:ext cx="9293277" cy="475003"/>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vert="horz" lIns="91440" tIns="45720" rIns="91440" bIns="45720" rtlCol="0" anchor="b">
            <a:no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u="sng" cap="none" dirty="0">
                <a:solidFill>
                  <a:schemeClr val="accent1"/>
                </a:solidFill>
              </a:rPr>
              <a:t>Feature Selection: </a:t>
            </a:r>
            <a:r>
              <a:rPr lang="en-US" sz="2400" u="sng" cap="none" dirty="0">
                <a:solidFill>
                  <a:schemeClr val="accent1"/>
                </a:solidFill>
              </a:rPr>
              <a:t>Wrapper Method &amp; Embedded Methods</a:t>
            </a:r>
          </a:p>
        </p:txBody>
      </p:sp>
      <p:sp>
        <p:nvSpPr>
          <p:cNvPr id="2" name="Content Placeholder 2">
            <a:extLst>
              <a:ext uri="{FF2B5EF4-FFF2-40B4-BE49-F238E27FC236}">
                <a16:creationId xmlns:a16="http://schemas.microsoft.com/office/drawing/2014/main" id="{FE55AC82-4448-9A6E-D011-17386425E8B3}"/>
              </a:ext>
            </a:extLst>
          </p:cNvPr>
          <p:cNvSpPr txBox="1">
            <a:spLocks/>
          </p:cNvSpPr>
          <p:nvPr/>
        </p:nvSpPr>
        <p:spPr>
          <a:xfrm>
            <a:off x="581192" y="2653271"/>
            <a:ext cx="6770793" cy="3164205"/>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buFont typeface="Wingdings" panose="05000000000000000000" pitchFamily="2" charset="2"/>
              <a:buChar char="Ø"/>
            </a:pPr>
            <a:r>
              <a:rPr lang="en-US" sz="1800" b="1" i="1" dirty="0"/>
              <a:t>Stepwise Regression Model – </a:t>
            </a:r>
            <a:r>
              <a:rPr lang="en-US" sz="1400" dirty="0">
                <a:latin typeface="hero-new"/>
              </a:rPr>
              <a:t>Direction = Both (Forward and Backward)</a:t>
            </a:r>
            <a:endParaRPr lang="en-US" sz="1400" i="1" dirty="0">
              <a:latin typeface="hero-new"/>
            </a:endParaRPr>
          </a:p>
          <a:p>
            <a:pPr lvl="1">
              <a:buFont typeface="Wingdings" panose="05000000000000000000" pitchFamily="2" charset="2"/>
              <a:buChar char="§"/>
            </a:pPr>
            <a:r>
              <a:rPr lang="en-US" dirty="0">
                <a:latin typeface="hero-new"/>
              </a:rPr>
              <a:t>Important variables: </a:t>
            </a:r>
            <a:r>
              <a:rPr lang="en-US" i="1" dirty="0">
                <a:highlight>
                  <a:srgbClr val="FFFF00"/>
                </a:highlight>
                <a:latin typeface="hero-new"/>
              </a:rPr>
              <a:t>Type, </a:t>
            </a:r>
            <a:r>
              <a:rPr lang="en-US" i="1" dirty="0" err="1">
                <a:latin typeface="hero-new"/>
              </a:rPr>
              <a:t>Customer_Street</a:t>
            </a:r>
            <a:r>
              <a:rPr lang="en-US" i="1" dirty="0">
                <a:latin typeface="hero-new"/>
              </a:rPr>
              <a:t>, </a:t>
            </a:r>
            <a:r>
              <a:rPr lang="en-US" i="1" dirty="0" err="1">
                <a:highlight>
                  <a:srgbClr val="FFFF00"/>
                </a:highlight>
                <a:latin typeface="hero-new"/>
              </a:rPr>
              <a:t>Shipping_Mode</a:t>
            </a:r>
            <a:endParaRPr lang="en-US" i="1" dirty="0">
              <a:highlight>
                <a:srgbClr val="FFFF00"/>
              </a:highlight>
              <a:latin typeface="hero-new"/>
            </a:endParaRPr>
          </a:p>
          <a:p>
            <a:pPr>
              <a:buFont typeface="Wingdings" panose="05000000000000000000" pitchFamily="2" charset="2"/>
              <a:buChar char="Ø"/>
            </a:pPr>
            <a:r>
              <a:rPr lang="en-US" b="1" i="1" dirty="0"/>
              <a:t>LASSO &amp; Elastic Net (Shrinkage and Feature Selection)</a:t>
            </a:r>
            <a:endParaRPr lang="en-US" sz="1100" i="1" dirty="0">
              <a:latin typeface="hero-new"/>
            </a:endParaRPr>
          </a:p>
          <a:p>
            <a:pPr lvl="1">
              <a:buFont typeface="Wingdings" panose="05000000000000000000" pitchFamily="2" charset="2"/>
              <a:buChar char="§"/>
            </a:pPr>
            <a:r>
              <a:rPr lang="en-US" sz="1400" dirty="0">
                <a:latin typeface="hero-new"/>
              </a:rPr>
              <a:t>Important variables (LASSO): </a:t>
            </a:r>
            <a:r>
              <a:rPr lang="en-US" sz="1400" i="1" dirty="0">
                <a:highlight>
                  <a:srgbClr val="FFFF00"/>
                </a:highlight>
                <a:latin typeface="hero-new"/>
              </a:rPr>
              <a:t>Type, </a:t>
            </a:r>
            <a:r>
              <a:rPr lang="en-US" sz="1400" i="1" dirty="0" err="1">
                <a:latin typeface="hero-new"/>
              </a:rPr>
              <a:t>Customer_City</a:t>
            </a:r>
            <a:r>
              <a:rPr lang="en-US" sz="1400" i="1" dirty="0">
                <a:latin typeface="hero-new"/>
              </a:rPr>
              <a:t>, </a:t>
            </a:r>
            <a:r>
              <a:rPr lang="en-US" sz="1400" i="1" dirty="0" err="1">
                <a:highlight>
                  <a:srgbClr val="FFFF00"/>
                </a:highlight>
                <a:latin typeface="hero-new"/>
              </a:rPr>
              <a:t>Shipping_Mode</a:t>
            </a:r>
            <a:endParaRPr lang="en-US" sz="1400" i="1" dirty="0">
              <a:highlight>
                <a:srgbClr val="FFFF00"/>
              </a:highlight>
              <a:latin typeface="hero-new"/>
            </a:endParaRPr>
          </a:p>
          <a:p>
            <a:pPr lvl="1">
              <a:buFont typeface="Wingdings" panose="05000000000000000000" pitchFamily="2" charset="2"/>
              <a:buChar char="§"/>
            </a:pPr>
            <a:r>
              <a:rPr lang="en-US" sz="1400" dirty="0">
                <a:latin typeface="hero-new"/>
              </a:rPr>
              <a:t>Important variables (Elastic Net): </a:t>
            </a:r>
            <a:r>
              <a:rPr lang="en-US" sz="1400" i="1" dirty="0">
                <a:highlight>
                  <a:srgbClr val="FFFF00"/>
                </a:highlight>
                <a:latin typeface="hero-new"/>
              </a:rPr>
              <a:t>Type</a:t>
            </a:r>
          </a:p>
          <a:p>
            <a:pPr lvl="1">
              <a:buFont typeface="Wingdings" panose="05000000000000000000" pitchFamily="2" charset="2"/>
              <a:buChar char="§"/>
            </a:pPr>
            <a:r>
              <a:rPr lang="en-US" dirty="0">
                <a:latin typeface="hero-new"/>
              </a:rPr>
              <a:t>For Elastic Net, using Cross-validation, the best alpha = 0.88</a:t>
            </a:r>
            <a:endParaRPr lang="en-US" sz="1400" dirty="0">
              <a:latin typeface="hero-new"/>
            </a:endParaRPr>
          </a:p>
        </p:txBody>
      </p:sp>
      <p:sp>
        <p:nvSpPr>
          <p:cNvPr id="3" name="Content Placeholder 2">
            <a:extLst>
              <a:ext uri="{FF2B5EF4-FFF2-40B4-BE49-F238E27FC236}">
                <a16:creationId xmlns:a16="http://schemas.microsoft.com/office/drawing/2014/main" id="{C4A14450-64B9-BBD8-6467-89E0C44779E0}"/>
              </a:ext>
            </a:extLst>
          </p:cNvPr>
          <p:cNvSpPr txBox="1">
            <a:spLocks/>
          </p:cNvSpPr>
          <p:nvPr/>
        </p:nvSpPr>
        <p:spPr>
          <a:xfrm>
            <a:off x="625861" y="1345324"/>
            <a:ext cx="6770793" cy="1329559"/>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buFont typeface="Wingdings" panose="05000000000000000000" pitchFamily="2" charset="2"/>
              <a:buChar char="Ø"/>
            </a:pPr>
            <a:r>
              <a:rPr lang="en-US" sz="1800" b="1" i="1" dirty="0"/>
              <a:t>Prior to applying Wrapper &amp; Embedded methods for FS</a:t>
            </a:r>
          </a:p>
          <a:p>
            <a:pPr lvl="1">
              <a:buFont typeface="Wingdings" panose="05000000000000000000" pitchFamily="2" charset="2"/>
              <a:buChar char="§"/>
            </a:pPr>
            <a:r>
              <a:rPr lang="en-US" dirty="0">
                <a:latin typeface="hero-new"/>
              </a:rPr>
              <a:t>Split entire data set into Training and Test Set. 70:30</a:t>
            </a:r>
          </a:p>
          <a:p>
            <a:pPr lvl="1">
              <a:buFont typeface="Wingdings" panose="05000000000000000000" pitchFamily="2" charset="2"/>
              <a:buChar char="§"/>
            </a:pPr>
            <a:r>
              <a:rPr lang="en-US" dirty="0">
                <a:latin typeface="hero-new"/>
              </a:rPr>
              <a:t>Down Sample data set to mitigate imbalance of minority class.</a:t>
            </a:r>
            <a:endParaRPr lang="en-US" sz="1100" dirty="0">
              <a:latin typeface="hero-new"/>
            </a:endParaRPr>
          </a:p>
        </p:txBody>
      </p:sp>
      <p:pic>
        <p:nvPicPr>
          <p:cNvPr id="9" name="Picture 8">
            <a:extLst>
              <a:ext uri="{FF2B5EF4-FFF2-40B4-BE49-F238E27FC236}">
                <a16:creationId xmlns:a16="http://schemas.microsoft.com/office/drawing/2014/main" id="{DD1D2745-D1D3-7DA5-F44B-A62B21BB0B03}"/>
              </a:ext>
            </a:extLst>
          </p:cNvPr>
          <p:cNvPicPr>
            <a:picLocks noChangeAspect="1"/>
          </p:cNvPicPr>
          <p:nvPr/>
        </p:nvPicPr>
        <p:blipFill>
          <a:blip r:embed="rId2"/>
          <a:stretch>
            <a:fillRect/>
          </a:stretch>
        </p:blipFill>
        <p:spPr>
          <a:xfrm>
            <a:off x="7535917" y="2325313"/>
            <a:ext cx="4225159" cy="4066547"/>
          </a:xfrm>
          <a:prstGeom prst="rect">
            <a:avLst/>
          </a:prstGeom>
        </p:spPr>
      </p:pic>
    </p:spTree>
    <p:extLst>
      <p:ext uri="{BB962C8B-B14F-4D97-AF65-F5344CB8AC3E}">
        <p14:creationId xmlns:p14="http://schemas.microsoft.com/office/powerpoint/2010/main" val="40308033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6BD71A-45DB-4BC3-B221-530A9C3B95D4}"/>
              </a:ext>
            </a:extLst>
          </p:cNvPr>
          <p:cNvSpPr txBox="1">
            <a:spLocks/>
          </p:cNvSpPr>
          <p:nvPr/>
        </p:nvSpPr>
        <p:spPr>
          <a:xfrm>
            <a:off x="581192" y="702156"/>
            <a:ext cx="8258008" cy="475003"/>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vert="horz" lIns="91440" tIns="45720" rIns="91440" bIns="45720" rtlCol="0" anchor="b">
            <a:no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u="sng" cap="none" dirty="0">
                <a:solidFill>
                  <a:schemeClr val="accent1"/>
                </a:solidFill>
              </a:rPr>
              <a:t>Classification Model: </a:t>
            </a:r>
            <a:r>
              <a:rPr lang="en-US" sz="2400" u="sng" cap="none" dirty="0">
                <a:solidFill>
                  <a:schemeClr val="accent1"/>
                </a:solidFill>
              </a:rPr>
              <a:t>Logistic Regression&amp; PCA</a:t>
            </a:r>
          </a:p>
        </p:txBody>
      </p:sp>
      <p:sp>
        <p:nvSpPr>
          <p:cNvPr id="2" name="Content Placeholder 2">
            <a:extLst>
              <a:ext uri="{FF2B5EF4-FFF2-40B4-BE49-F238E27FC236}">
                <a16:creationId xmlns:a16="http://schemas.microsoft.com/office/drawing/2014/main" id="{E93C32D4-E5E7-1912-61F1-D1FF43F68784}"/>
              </a:ext>
            </a:extLst>
          </p:cNvPr>
          <p:cNvSpPr txBox="1">
            <a:spLocks/>
          </p:cNvSpPr>
          <p:nvPr/>
        </p:nvSpPr>
        <p:spPr>
          <a:xfrm>
            <a:off x="625861" y="1345325"/>
            <a:ext cx="6770793" cy="1129862"/>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buFont typeface="Wingdings" panose="05000000000000000000" pitchFamily="2" charset="2"/>
              <a:buChar char="Ø"/>
            </a:pPr>
            <a:r>
              <a:rPr lang="en-US" sz="1800" b="1" i="1" dirty="0"/>
              <a:t>Logistic Regression</a:t>
            </a:r>
          </a:p>
          <a:p>
            <a:pPr lvl="1">
              <a:buFont typeface="Wingdings" panose="05000000000000000000" pitchFamily="2" charset="2"/>
              <a:buChar char="§"/>
            </a:pPr>
            <a:r>
              <a:rPr lang="en-US" sz="1500" dirty="0">
                <a:latin typeface="hero-new"/>
              </a:rPr>
              <a:t>Important variables (at significance level = 0.1): </a:t>
            </a:r>
            <a:r>
              <a:rPr lang="en-US" sz="1500" i="1" dirty="0" err="1">
                <a:latin typeface="hero-new"/>
              </a:rPr>
              <a:t>Customer_City</a:t>
            </a:r>
            <a:r>
              <a:rPr lang="en-US" sz="1500" i="1" dirty="0">
                <a:latin typeface="hero-new"/>
              </a:rPr>
              <a:t>, </a:t>
            </a:r>
            <a:r>
              <a:rPr lang="en-US" sz="1500" i="1" dirty="0" err="1">
                <a:latin typeface="hero-new"/>
              </a:rPr>
              <a:t>Order_Country</a:t>
            </a:r>
            <a:r>
              <a:rPr lang="en-US" sz="1500" i="1" dirty="0">
                <a:latin typeface="hero-new"/>
              </a:rPr>
              <a:t>, </a:t>
            </a:r>
            <a:r>
              <a:rPr lang="en-US" sz="1500" i="1" dirty="0" err="1">
                <a:latin typeface="hero-new"/>
              </a:rPr>
              <a:t>Shipping_Mode</a:t>
            </a:r>
            <a:endParaRPr lang="en-US" i="1" dirty="0">
              <a:latin typeface="hero-new"/>
            </a:endParaRPr>
          </a:p>
        </p:txBody>
      </p:sp>
      <p:sp>
        <p:nvSpPr>
          <p:cNvPr id="8" name="Content Placeholder 2">
            <a:extLst>
              <a:ext uri="{FF2B5EF4-FFF2-40B4-BE49-F238E27FC236}">
                <a16:creationId xmlns:a16="http://schemas.microsoft.com/office/drawing/2014/main" id="{45A9D59F-5475-0EA9-7BAB-14EA6B9B8DD5}"/>
              </a:ext>
            </a:extLst>
          </p:cNvPr>
          <p:cNvSpPr txBox="1">
            <a:spLocks/>
          </p:cNvSpPr>
          <p:nvPr/>
        </p:nvSpPr>
        <p:spPr>
          <a:xfrm>
            <a:off x="625861" y="2932387"/>
            <a:ext cx="6770793" cy="1129862"/>
          </a:xfrm>
          <a:prstGeom prst="rect">
            <a:avLst/>
          </a:prstGeom>
        </p:spPr>
        <p:txBody>
          <a:bodyPr vert="horz" lIns="91440" tIns="45720" rIns="91440" bIns="45720" rtlCol="0" anchor="ctr">
            <a:normAutofit fontScale="92500" lnSpcReduction="20000"/>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buFont typeface="Wingdings" panose="05000000000000000000" pitchFamily="2" charset="2"/>
              <a:buChar char="Ø"/>
            </a:pPr>
            <a:r>
              <a:rPr lang="en-US" sz="1800" b="1" i="1" dirty="0"/>
              <a:t>Principal Component Analysis (PCA)</a:t>
            </a:r>
          </a:p>
          <a:p>
            <a:pPr lvl="1">
              <a:buFont typeface="Wingdings" panose="05000000000000000000" pitchFamily="2" charset="2"/>
              <a:buChar char="§"/>
            </a:pPr>
            <a:r>
              <a:rPr lang="en-US" sz="1500" dirty="0">
                <a:latin typeface="hero-new"/>
              </a:rPr>
              <a:t>Scree Plot shows an elbow point around the 10</a:t>
            </a:r>
            <a:r>
              <a:rPr lang="en-US" sz="1500" baseline="30000" dirty="0">
                <a:latin typeface="hero-new"/>
              </a:rPr>
              <a:t>th</a:t>
            </a:r>
            <a:r>
              <a:rPr lang="en-US" sz="1500" dirty="0">
                <a:latin typeface="hero-new"/>
              </a:rPr>
              <a:t> lambda.</a:t>
            </a:r>
          </a:p>
          <a:p>
            <a:pPr lvl="1">
              <a:buFont typeface="Wingdings" panose="05000000000000000000" pitchFamily="2" charset="2"/>
              <a:buChar char="§"/>
            </a:pPr>
            <a:r>
              <a:rPr lang="en-US" sz="1500" dirty="0">
                <a:latin typeface="hero-new"/>
              </a:rPr>
              <a:t>Model is build using first 9 principal components that explain ~63% of the total variance.</a:t>
            </a:r>
            <a:endParaRPr lang="en-US" dirty="0">
              <a:latin typeface="hero-new"/>
            </a:endParaRPr>
          </a:p>
        </p:txBody>
      </p:sp>
      <p:pic>
        <p:nvPicPr>
          <p:cNvPr id="11" name="Picture 10">
            <a:extLst>
              <a:ext uri="{FF2B5EF4-FFF2-40B4-BE49-F238E27FC236}">
                <a16:creationId xmlns:a16="http://schemas.microsoft.com/office/drawing/2014/main" id="{109665B5-3367-583F-0F54-97C155575E5D}"/>
              </a:ext>
            </a:extLst>
          </p:cNvPr>
          <p:cNvPicPr>
            <a:picLocks noChangeAspect="1"/>
          </p:cNvPicPr>
          <p:nvPr/>
        </p:nvPicPr>
        <p:blipFill>
          <a:blip r:embed="rId2"/>
          <a:stretch>
            <a:fillRect/>
          </a:stretch>
        </p:blipFill>
        <p:spPr>
          <a:xfrm>
            <a:off x="7396654" y="1710227"/>
            <a:ext cx="3975539" cy="3858052"/>
          </a:xfrm>
          <a:prstGeom prst="rect">
            <a:avLst/>
          </a:prstGeom>
        </p:spPr>
      </p:pic>
    </p:spTree>
    <p:extLst>
      <p:ext uri="{BB962C8B-B14F-4D97-AF65-F5344CB8AC3E}">
        <p14:creationId xmlns:p14="http://schemas.microsoft.com/office/powerpoint/2010/main" val="463700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6BD71A-45DB-4BC3-B221-530A9C3B95D4}"/>
              </a:ext>
            </a:extLst>
          </p:cNvPr>
          <p:cNvSpPr txBox="1">
            <a:spLocks/>
          </p:cNvSpPr>
          <p:nvPr/>
        </p:nvSpPr>
        <p:spPr>
          <a:xfrm>
            <a:off x="581192" y="702156"/>
            <a:ext cx="11059016" cy="475003"/>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vert="horz" lIns="91440" tIns="45720" rIns="91440" bIns="45720" rtlCol="0" anchor="b">
            <a:no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u="sng" cap="none" dirty="0">
                <a:solidFill>
                  <a:schemeClr val="accent1"/>
                </a:solidFill>
              </a:rPr>
              <a:t>Classification Model: </a:t>
            </a:r>
            <a:r>
              <a:rPr lang="en-US" sz="2400" u="sng" cap="none" dirty="0">
                <a:solidFill>
                  <a:schemeClr val="accent1"/>
                </a:solidFill>
              </a:rPr>
              <a:t>Bagging (m=p) and Random Forest (m=</a:t>
            </a:r>
            <a:r>
              <a:rPr lang="en-US" sz="2400" u="sng" cap="none" dirty="0">
                <a:solidFill>
                  <a:schemeClr val="accent1"/>
                </a:solidFill>
                <a:latin typeface="Century Gothic" panose="020B0502020202020204" pitchFamily="34" charset="0"/>
              </a:rPr>
              <a:t>√</a:t>
            </a:r>
            <a:r>
              <a:rPr lang="en-US" sz="2400" u="sng" cap="none" dirty="0">
                <a:solidFill>
                  <a:schemeClr val="accent1"/>
                </a:solidFill>
              </a:rPr>
              <a:t>p)</a:t>
            </a:r>
          </a:p>
        </p:txBody>
      </p:sp>
      <p:pic>
        <p:nvPicPr>
          <p:cNvPr id="5" name="Picture 4">
            <a:extLst>
              <a:ext uri="{FF2B5EF4-FFF2-40B4-BE49-F238E27FC236}">
                <a16:creationId xmlns:a16="http://schemas.microsoft.com/office/drawing/2014/main" id="{132F1EA8-C41B-F0E6-708C-D2C48ED12785}"/>
              </a:ext>
            </a:extLst>
          </p:cNvPr>
          <p:cNvPicPr>
            <a:picLocks noChangeAspect="1"/>
          </p:cNvPicPr>
          <p:nvPr/>
        </p:nvPicPr>
        <p:blipFill>
          <a:blip r:embed="rId2"/>
          <a:stretch>
            <a:fillRect/>
          </a:stretch>
        </p:blipFill>
        <p:spPr>
          <a:xfrm>
            <a:off x="201510" y="1339429"/>
            <a:ext cx="5051193" cy="3926254"/>
          </a:xfrm>
          <a:prstGeom prst="rect">
            <a:avLst/>
          </a:prstGeom>
        </p:spPr>
      </p:pic>
      <p:pic>
        <p:nvPicPr>
          <p:cNvPr id="7" name="Picture 6">
            <a:extLst>
              <a:ext uri="{FF2B5EF4-FFF2-40B4-BE49-F238E27FC236}">
                <a16:creationId xmlns:a16="http://schemas.microsoft.com/office/drawing/2014/main" id="{D2A52281-36C6-1CC0-D01F-3696AD8AD355}"/>
              </a:ext>
            </a:extLst>
          </p:cNvPr>
          <p:cNvPicPr>
            <a:picLocks noChangeAspect="1"/>
          </p:cNvPicPr>
          <p:nvPr/>
        </p:nvPicPr>
        <p:blipFill>
          <a:blip r:embed="rId3"/>
          <a:stretch>
            <a:fillRect/>
          </a:stretch>
        </p:blipFill>
        <p:spPr>
          <a:xfrm>
            <a:off x="5817475" y="1392139"/>
            <a:ext cx="5102284" cy="3873544"/>
          </a:xfrm>
          <a:prstGeom prst="rect">
            <a:avLst/>
          </a:prstGeom>
        </p:spPr>
      </p:pic>
    </p:spTree>
    <p:extLst>
      <p:ext uri="{BB962C8B-B14F-4D97-AF65-F5344CB8AC3E}">
        <p14:creationId xmlns:p14="http://schemas.microsoft.com/office/powerpoint/2010/main" val="3981625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EF60360-A41B-48D0-A0F7-32481E22719A}"/>
              </a:ext>
            </a:extLst>
          </p:cNvPr>
          <p:cNvSpPr txBox="1">
            <a:spLocks/>
          </p:cNvSpPr>
          <p:nvPr/>
        </p:nvSpPr>
        <p:spPr>
          <a:xfrm>
            <a:off x="581192" y="702156"/>
            <a:ext cx="11029616" cy="475003"/>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vert="horz" lIns="91440" tIns="45720" rIns="91440" bIns="45720" rtlCol="0" anchor="b">
            <a:normAutofit fontScale="90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u="sng" cap="none" dirty="0">
                <a:solidFill>
                  <a:schemeClr val="accent1"/>
                </a:solidFill>
              </a:rPr>
              <a:t>Performance Analysis of Fraud Detecting Models</a:t>
            </a:r>
          </a:p>
        </p:txBody>
      </p:sp>
      <mc:AlternateContent xmlns:mc="http://schemas.openxmlformats.org/markup-compatibility/2006">
        <mc:Choice xmlns:a14="http://schemas.microsoft.com/office/drawing/2010/main" Requires="a14">
          <p:graphicFrame>
            <p:nvGraphicFramePr>
              <p:cNvPr id="5" name="Table 4">
                <a:extLst>
                  <a:ext uri="{FF2B5EF4-FFF2-40B4-BE49-F238E27FC236}">
                    <a16:creationId xmlns:a16="http://schemas.microsoft.com/office/drawing/2014/main" id="{9A943C8E-2AAA-53F5-E8C2-F1FFD8D861D4}"/>
                  </a:ext>
                </a:extLst>
              </p:cNvPr>
              <p:cNvGraphicFramePr>
                <a:graphicFrameLocks noGrp="1"/>
              </p:cNvGraphicFramePr>
              <p:nvPr>
                <p:extLst>
                  <p:ext uri="{D42A27DB-BD31-4B8C-83A1-F6EECF244321}">
                    <p14:modId xmlns:p14="http://schemas.microsoft.com/office/powerpoint/2010/main" val="370959491"/>
                  </p:ext>
                </p:extLst>
              </p:nvPr>
            </p:nvGraphicFramePr>
            <p:xfrm>
              <a:off x="581192" y="1566043"/>
              <a:ext cx="10985937" cy="4064908"/>
            </p:xfrm>
            <a:graphic>
              <a:graphicData uri="http://schemas.openxmlformats.org/drawingml/2006/table">
                <a:tbl>
                  <a:tblPr firstRow="1" bandRow="1">
                    <a:tableStyleId>{5C22544A-7EE6-4342-B048-85BDC9FD1C3A}</a:tableStyleId>
                  </a:tblPr>
                  <a:tblGrid>
                    <a:gridCol w="2496207">
                      <a:extLst>
                        <a:ext uri="{9D8B030D-6E8A-4147-A177-3AD203B41FA5}">
                          <a16:colId xmlns:a16="http://schemas.microsoft.com/office/drawing/2014/main" val="749786125"/>
                        </a:ext>
                      </a:extLst>
                    </a:gridCol>
                    <a:gridCol w="1392620">
                      <a:extLst>
                        <a:ext uri="{9D8B030D-6E8A-4147-A177-3AD203B41FA5}">
                          <a16:colId xmlns:a16="http://schemas.microsoft.com/office/drawing/2014/main" val="766177338"/>
                        </a:ext>
                      </a:extLst>
                    </a:gridCol>
                    <a:gridCol w="1240221">
                      <a:extLst>
                        <a:ext uri="{9D8B030D-6E8A-4147-A177-3AD203B41FA5}">
                          <a16:colId xmlns:a16="http://schemas.microsoft.com/office/drawing/2014/main" val="4253267802"/>
                        </a:ext>
                      </a:extLst>
                    </a:gridCol>
                    <a:gridCol w="1250731">
                      <a:extLst>
                        <a:ext uri="{9D8B030D-6E8A-4147-A177-3AD203B41FA5}">
                          <a16:colId xmlns:a16="http://schemas.microsoft.com/office/drawing/2014/main" val="2023399084"/>
                        </a:ext>
                      </a:extLst>
                    </a:gridCol>
                    <a:gridCol w="1970690">
                      <a:extLst>
                        <a:ext uri="{9D8B030D-6E8A-4147-A177-3AD203B41FA5}">
                          <a16:colId xmlns:a16="http://schemas.microsoft.com/office/drawing/2014/main" val="920838500"/>
                        </a:ext>
                      </a:extLst>
                    </a:gridCol>
                    <a:gridCol w="2635468">
                      <a:extLst>
                        <a:ext uri="{9D8B030D-6E8A-4147-A177-3AD203B41FA5}">
                          <a16:colId xmlns:a16="http://schemas.microsoft.com/office/drawing/2014/main" val="411118031"/>
                        </a:ext>
                      </a:extLst>
                    </a:gridCol>
                  </a:tblGrid>
                  <a:tr h="363442">
                    <a:tc>
                      <a:txBody>
                        <a:bodyPr/>
                        <a:lstStyle/>
                        <a:p>
                          <a:pPr algn="ctr" rtl="0" fontAlgn="ctr"/>
                          <a:r>
                            <a:rPr lang="en-US" sz="1500" u="none" strike="noStrike" dirty="0">
                              <a:effectLst/>
                            </a:rPr>
                            <a:t>Classification Models</a:t>
                          </a:r>
                          <a:endParaRPr lang="en-US" sz="1500" b="1" i="0" u="none" strike="noStrike" dirty="0">
                            <a:solidFill>
                              <a:srgbClr val="FFFFFF"/>
                            </a:solidFill>
                            <a:effectLst/>
                            <a:latin typeface="Aparajita" panose="02020603050405020304" pitchFamily="18" charset="0"/>
                          </a:endParaRPr>
                        </a:p>
                      </a:txBody>
                      <a:tcPr marL="3537" marR="3537" marT="3537" marB="0" anchor="ctr"/>
                    </a:tc>
                    <a:tc>
                      <a:txBody>
                        <a:bodyPr/>
                        <a:lstStyle/>
                        <a:p>
                          <a:pPr algn="ctr" rtl="0" fontAlgn="ctr"/>
                          <a:r>
                            <a:rPr lang="en-US" sz="1500" u="none" strike="noStrike" dirty="0">
                              <a:effectLst/>
                            </a:rPr>
                            <a:t># of Features</a:t>
                          </a:r>
                          <a:endParaRPr lang="en-US" sz="1500" b="1" i="0" u="none" strike="noStrike" dirty="0">
                            <a:solidFill>
                              <a:srgbClr val="FFFFFF"/>
                            </a:solidFill>
                            <a:effectLst/>
                            <a:latin typeface="Aparajita" panose="02020603050405020304" pitchFamily="18" charset="0"/>
                          </a:endParaRPr>
                        </a:p>
                      </a:txBody>
                      <a:tcPr marL="3537" marR="3537" marT="3537" marB="0" anchor="ctr"/>
                    </a:tc>
                    <a:tc>
                      <a:txBody>
                        <a:bodyPr/>
                        <a:lstStyle/>
                        <a:p>
                          <a:pPr algn="ctr" rtl="0" fontAlgn="ctr"/>
                          <a:r>
                            <a:rPr lang="en-US" sz="1500" u="none" strike="noStrike" dirty="0">
                              <a:effectLst/>
                            </a:rPr>
                            <a:t>Test Error</a:t>
                          </a:r>
                          <a:endParaRPr lang="en-US" sz="1500" b="1" i="0" u="none" strike="noStrike" dirty="0">
                            <a:solidFill>
                              <a:srgbClr val="FFFFFF"/>
                            </a:solidFill>
                            <a:effectLst/>
                            <a:latin typeface="Aparajita" panose="02020603050405020304" pitchFamily="18" charset="0"/>
                          </a:endParaRPr>
                        </a:p>
                      </a:txBody>
                      <a:tcPr marL="3537" marR="3537" marT="3537" marB="0" anchor="ctr"/>
                    </a:tc>
                    <a:tc>
                      <a:txBody>
                        <a:bodyPr/>
                        <a:lstStyle/>
                        <a:p>
                          <a:pPr algn="ctr" rtl="0" fontAlgn="ctr"/>
                          <a:r>
                            <a:rPr lang="en-US" sz="1500" u="none" strike="noStrike" dirty="0">
                              <a:effectLst/>
                            </a:rPr>
                            <a:t>Accuracy</a:t>
                          </a:r>
                          <a:endParaRPr lang="en-US" sz="1500" b="1" i="0" u="none" strike="noStrike" dirty="0">
                            <a:solidFill>
                              <a:srgbClr val="FFFFFF"/>
                            </a:solidFill>
                            <a:effectLst/>
                            <a:latin typeface="Aparajita" panose="02020603050405020304" pitchFamily="18" charset="0"/>
                          </a:endParaRPr>
                        </a:p>
                      </a:txBody>
                      <a:tcPr marL="3537" marR="3537" marT="3537" marB="0" anchor="ctr"/>
                    </a:tc>
                    <a:tc>
                      <a:txBody>
                        <a:bodyPr/>
                        <a:lstStyle/>
                        <a:p>
                          <a:pPr algn="ctr" rtl="0" fontAlgn="ctr"/>
                          <a:r>
                            <a:rPr lang="en-US" sz="1500" u="none" strike="noStrike" dirty="0">
                              <a:effectLst/>
                            </a:rPr>
                            <a:t>F1 score</a:t>
                          </a:r>
                          <a:endParaRPr lang="en-US" sz="1500" b="1" i="0" u="none" strike="noStrike" dirty="0">
                            <a:solidFill>
                              <a:srgbClr val="FFFFFF"/>
                            </a:solidFill>
                            <a:effectLst/>
                            <a:latin typeface="Aparajita" panose="02020603050405020304" pitchFamily="18" charset="0"/>
                          </a:endParaRPr>
                        </a:p>
                      </a:txBody>
                      <a:tcPr marL="3537" marR="3537" marT="3537" marB="0" anchor="ctr"/>
                    </a:tc>
                    <a:tc>
                      <a:txBody>
                        <a:bodyPr/>
                        <a:lstStyle/>
                        <a:p>
                          <a:pPr algn="ctr" rtl="0" fontAlgn="ctr"/>
                          <a:r>
                            <a:rPr lang="en-US" sz="1500" u="none" strike="noStrike" dirty="0">
                              <a:effectLst/>
                            </a:rPr>
                            <a:t>Comments</a:t>
                          </a:r>
                          <a:endParaRPr lang="en-US" sz="1500" b="1" i="0" u="none" strike="noStrike" dirty="0">
                            <a:solidFill>
                              <a:srgbClr val="FFFFFF"/>
                            </a:solidFill>
                            <a:effectLst/>
                            <a:latin typeface="Aparajita" panose="02020603050405020304" pitchFamily="18" charset="0"/>
                          </a:endParaRPr>
                        </a:p>
                      </a:txBody>
                      <a:tcPr marL="3537" marR="3537" marT="3537" marB="0" anchor="ctr"/>
                    </a:tc>
                    <a:extLst>
                      <a:ext uri="{0D108BD9-81ED-4DB2-BD59-A6C34878D82A}">
                        <a16:rowId xmlns:a16="http://schemas.microsoft.com/office/drawing/2014/main" val="2043302790"/>
                      </a:ext>
                    </a:extLst>
                  </a:tr>
                  <a:tr h="411274">
                    <a:tc>
                      <a:txBody>
                        <a:bodyPr/>
                        <a:lstStyle/>
                        <a:p>
                          <a:pPr algn="ctr" rtl="0" fontAlgn="ctr"/>
                          <a:r>
                            <a:rPr lang="en-US" sz="1300" u="none" strike="noStrike" dirty="0">
                              <a:effectLst/>
                            </a:rPr>
                            <a:t>Lasso</a:t>
                          </a:r>
                          <a:endParaRPr lang="en-US" sz="1300" b="0" i="0" u="none" strike="noStrike" dirty="0">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3</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25.4%</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74.6%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0.153 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Used </a:t>
                          </a:r>
                          <a14:m>
                            <m:oMath xmlns:m="http://schemas.openxmlformats.org/officeDocument/2006/math">
                              <m:sSub>
                                <m:sSubPr>
                                  <m:ctrlPr>
                                    <a:rPr lang="el-GR" sz="1300" b="1" i="1" u="none" strike="noStrike" kern="1200" dirty="0" smtClean="0">
                                      <a:solidFill>
                                        <a:schemeClr val="dk1"/>
                                      </a:solidFill>
                                      <a:effectLst/>
                                      <a:latin typeface="Cambria Math" panose="02040503050406030204" pitchFamily="18" charset="0"/>
                                      <a:ea typeface="+mn-ea"/>
                                      <a:cs typeface="+mn-cs"/>
                                    </a:rPr>
                                  </m:ctrlPr>
                                </m:sSubPr>
                                <m:e>
                                  <m:r>
                                    <a:rPr lang="el-GR" sz="1300" b="1" i="1" u="none" strike="noStrike" kern="1200" dirty="0" smtClean="0">
                                      <a:solidFill>
                                        <a:schemeClr val="dk1"/>
                                      </a:solidFill>
                                      <a:effectLst/>
                                      <a:latin typeface="Cambria Math" panose="02040503050406030204" pitchFamily="18" charset="0"/>
                                      <a:ea typeface="+mn-ea"/>
                                      <a:cs typeface="+mn-cs"/>
                                    </a:rPr>
                                    <m:t>𝝀</m:t>
                                  </m:r>
                                </m:e>
                                <m:sub>
                                  <m:r>
                                    <a:rPr lang="en-US" sz="1300" b="1" i="1" u="none" strike="noStrike" kern="1200" dirty="0" smtClean="0">
                                      <a:solidFill>
                                        <a:schemeClr val="dk1"/>
                                      </a:solidFill>
                                      <a:effectLst/>
                                      <a:latin typeface="Cambria Math" panose="02040503050406030204" pitchFamily="18" charset="0"/>
                                      <a:ea typeface="+mn-ea"/>
                                      <a:cs typeface="+mn-cs"/>
                                    </a:rPr>
                                    <m:t>𝟏</m:t>
                                  </m:r>
                                  <m:r>
                                    <a:rPr lang="en-US" sz="1300" b="1" i="1" u="none" strike="noStrike" kern="1200" dirty="0" smtClean="0">
                                      <a:solidFill>
                                        <a:schemeClr val="dk1"/>
                                      </a:solidFill>
                                      <a:effectLst/>
                                      <a:latin typeface="Cambria Math" panose="02040503050406030204" pitchFamily="18" charset="0"/>
                                      <a:ea typeface="+mn-ea"/>
                                      <a:cs typeface="+mn-cs"/>
                                    </a:rPr>
                                    <m:t>𝑺𝑬</m:t>
                                  </m:r>
                                </m:sub>
                              </m:sSub>
                            </m:oMath>
                          </a14:m>
                          <a:endParaRPr lang="en-US" sz="1300" b="1" u="none" strike="noStrike" kern="1200" dirty="0">
                            <a:solidFill>
                              <a:schemeClr val="dk1"/>
                            </a:solidFill>
                            <a:effectLst/>
                            <a:latin typeface="+mn-lt"/>
                            <a:ea typeface="+mn-ea"/>
                            <a:cs typeface="+mn-cs"/>
                          </a:endParaRPr>
                        </a:p>
                      </a:txBody>
                      <a:tcPr marL="3537" marR="3537" marT="3537" marB="0" anchor="ctr"/>
                    </a:tc>
                    <a:extLst>
                      <a:ext uri="{0D108BD9-81ED-4DB2-BD59-A6C34878D82A}">
                        <a16:rowId xmlns:a16="http://schemas.microsoft.com/office/drawing/2014/main" val="1742981425"/>
                      </a:ext>
                    </a:extLst>
                  </a:tr>
                  <a:tr h="411274">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Elastic Net</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3</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25.4%</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74.6%</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0.153</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alpha= 0.88, </a:t>
                          </a:r>
                          <a14:m>
                            <m:oMath xmlns:m="http://schemas.openxmlformats.org/officeDocument/2006/math">
                              <m:sSub>
                                <m:sSubPr>
                                  <m:ctrlPr>
                                    <a:rPr lang="el-GR" sz="1300" b="1" i="1" u="none" strike="noStrike" kern="1200" dirty="0" smtClean="0">
                                      <a:solidFill>
                                        <a:schemeClr val="dk1"/>
                                      </a:solidFill>
                                      <a:effectLst/>
                                      <a:latin typeface="Cambria Math" panose="02040503050406030204" pitchFamily="18" charset="0"/>
                                      <a:ea typeface="+mn-ea"/>
                                      <a:cs typeface="+mn-cs"/>
                                    </a:rPr>
                                  </m:ctrlPr>
                                </m:sSubPr>
                                <m:e>
                                  <m:r>
                                    <a:rPr lang="el-GR" sz="1300" b="1" i="1" u="none" strike="noStrike" kern="1200" dirty="0" smtClean="0">
                                      <a:solidFill>
                                        <a:schemeClr val="dk1"/>
                                      </a:solidFill>
                                      <a:effectLst/>
                                      <a:latin typeface="Cambria Math" panose="02040503050406030204" pitchFamily="18" charset="0"/>
                                      <a:ea typeface="+mn-ea"/>
                                      <a:cs typeface="+mn-cs"/>
                                    </a:rPr>
                                    <m:t>𝝀</m:t>
                                  </m:r>
                                </m:e>
                                <m:sub>
                                  <m:r>
                                    <a:rPr lang="en-US" sz="1300" b="1" i="1" u="none" strike="noStrike" kern="1200" dirty="0" smtClean="0">
                                      <a:solidFill>
                                        <a:schemeClr val="dk1"/>
                                      </a:solidFill>
                                      <a:effectLst/>
                                      <a:latin typeface="Cambria Math" panose="02040503050406030204" pitchFamily="18" charset="0"/>
                                      <a:ea typeface="+mn-ea"/>
                                      <a:cs typeface="+mn-cs"/>
                                    </a:rPr>
                                    <m:t>𝟏</m:t>
                                  </m:r>
                                  <m:r>
                                    <a:rPr lang="en-US" sz="1300" b="1" i="1" u="none" strike="noStrike" kern="1200" dirty="0" smtClean="0">
                                      <a:solidFill>
                                        <a:schemeClr val="dk1"/>
                                      </a:solidFill>
                                      <a:effectLst/>
                                      <a:latin typeface="Cambria Math" panose="02040503050406030204" pitchFamily="18" charset="0"/>
                                      <a:ea typeface="+mn-ea"/>
                                      <a:cs typeface="+mn-cs"/>
                                    </a:rPr>
                                    <m:t>𝑺𝑬</m:t>
                                  </m:r>
                                </m:sub>
                              </m:sSub>
                            </m:oMath>
                          </a14:m>
                          <a:endParaRPr lang="en-US" sz="1300" u="none" strike="noStrike" kern="1200" dirty="0">
                            <a:solidFill>
                              <a:schemeClr val="dk1"/>
                            </a:solidFill>
                            <a:effectLst/>
                            <a:latin typeface="+mn-lt"/>
                            <a:ea typeface="+mn-ea"/>
                            <a:cs typeface="+mn-cs"/>
                          </a:endParaRPr>
                        </a:p>
                      </a:txBody>
                      <a:tcPr marL="3537" marR="3537" marT="3537" marB="0" anchor="ctr"/>
                    </a:tc>
                    <a:extLst>
                      <a:ext uri="{0D108BD9-81ED-4DB2-BD59-A6C34878D82A}">
                        <a16:rowId xmlns:a16="http://schemas.microsoft.com/office/drawing/2014/main" val="120840754"/>
                      </a:ext>
                    </a:extLst>
                  </a:tr>
                  <a:tr h="411274">
                    <a:tc>
                      <a:txBody>
                        <a:bodyPr/>
                        <a:lstStyle/>
                        <a:p>
                          <a:pPr algn="ctr" rtl="0" fontAlgn="ctr"/>
                          <a:r>
                            <a:rPr lang="en-US" sz="1300" u="none" strike="noStrike">
                              <a:effectLst/>
                            </a:rPr>
                            <a:t>Logistic Regression</a:t>
                          </a:r>
                          <a:endParaRPr lang="en-US" sz="1300" b="0" i="0" u="none" strike="noStrike">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3</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25.4%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74.6%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0.153 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a:t>
                          </a:r>
                        </a:p>
                      </a:txBody>
                      <a:tcPr marL="3537" marR="3537" marT="3537" marB="0" anchor="ctr"/>
                    </a:tc>
                    <a:extLst>
                      <a:ext uri="{0D108BD9-81ED-4DB2-BD59-A6C34878D82A}">
                        <a16:rowId xmlns:a16="http://schemas.microsoft.com/office/drawing/2014/main" val="3721679201"/>
                      </a:ext>
                    </a:extLst>
                  </a:tr>
                  <a:tr h="411274">
                    <a:tc>
                      <a:txBody>
                        <a:bodyPr/>
                        <a:lstStyle/>
                        <a:p>
                          <a:pPr algn="ctr" rtl="0" fontAlgn="ctr"/>
                          <a:r>
                            <a:rPr lang="en-US" sz="1300" u="none" strike="noStrike" dirty="0">
                              <a:effectLst/>
                            </a:rPr>
                            <a:t>PCA</a:t>
                          </a:r>
                          <a:endParaRPr lang="en-US" sz="1300" b="0" i="0" u="none" strike="noStrike" dirty="0">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9</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100%</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1</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Considered PCs that account for 63% of the total variance</a:t>
                          </a:r>
                        </a:p>
                      </a:txBody>
                      <a:tcPr marL="3537" marR="3537" marT="3537" marB="0"/>
                    </a:tc>
                    <a:extLst>
                      <a:ext uri="{0D108BD9-81ED-4DB2-BD59-A6C34878D82A}">
                        <a16:rowId xmlns:a16="http://schemas.microsoft.com/office/drawing/2014/main" val="2198694037"/>
                      </a:ext>
                    </a:extLst>
                  </a:tr>
                  <a:tr h="411274">
                    <a:tc>
                      <a:txBody>
                        <a:bodyPr/>
                        <a:lstStyle/>
                        <a:p>
                          <a:pPr algn="ctr" rtl="0" fontAlgn="ctr"/>
                          <a:r>
                            <a:rPr lang="en-US" sz="1300" u="none" strike="noStrike">
                              <a:effectLst/>
                            </a:rPr>
                            <a:t>Decision Tree</a:t>
                          </a:r>
                          <a:endParaRPr lang="en-US" sz="1300" b="0" i="0" u="none" strike="noStrike">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1</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25.4%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74.6%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0.153 </a:t>
                          </a:r>
                        </a:p>
                      </a:txBody>
                      <a:tcPr marL="3537" marR="3537" marT="3537" marB="0" anchor="ctr"/>
                    </a:tc>
                    <a:tc>
                      <a:txBody>
                        <a:bodyPr/>
                        <a:lstStyle/>
                        <a:p>
                          <a:pPr marL="0" algn="ctr" defTabSz="457200" rtl="0" eaLnBrk="1" fontAlgn="ctr" latinLnBrk="0" hangingPunct="1"/>
                          <a:r>
                            <a:rPr lang="en-US" sz="1300" u="none" strike="noStrike" kern="1200">
                              <a:solidFill>
                                <a:schemeClr val="dk1"/>
                              </a:solidFill>
                              <a:effectLst/>
                              <a:latin typeface="+mn-lt"/>
                              <a:ea typeface="+mn-ea"/>
                              <a:cs typeface="+mn-cs"/>
                            </a:rPr>
                            <a:t> </a:t>
                          </a:r>
                        </a:p>
                      </a:txBody>
                      <a:tcPr marL="3537" marR="3537" marT="3537" marB="0"/>
                    </a:tc>
                    <a:extLst>
                      <a:ext uri="{0D108BD9-81ED-4DB2-BD59-A6C34878D82A}">
                        <a16:rowId xmlns:a16="http://schemas.microsoft.com/office/drawing/2014/main" val="536136925"/>
                      </a:ext>
                    </a:extLst>
                  </a:tr>
                  <a:tr h="411274">
                    <a:tc>
                      <a:txBody>
                        <a:bodyPr/>
                        <a:lstStyle/>
                        <a:p>
                          <a:pPr algn="ctr" rtl="0" fontAlgn="ctr"/>
                          <a:r>
                            <a:rPr lang="en-US" sz="1300" u="none" strike="noStrike">
                              <a:effectLst/>
                            </a:rPr>
                            <a:t>Bagging</a:t>
                          </a:r>
                          <a:endParaRPr lang="en-US" sz="1300" b="0" i="0" u="none" strike="noStrike">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NA</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24.7%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75.3%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0.156 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m = p </a:t>
                          </a:r>
                        </a:p>
                      </a:txBody>
                      <a:tcPr marL="3537" marR="3537" marT="3537" marB="0"/>
                    </a:tc>
                    <a:extLst>
                      <a:ext uri="{0D108BD9-81ED-4DB2-BD59-A6C34878D82A}">
                        <a16:rowId xmlns:a16="http://schemas.microsoft.com/office/drawing/2014/main" val="522915015"/>
                      </a:ext>
                    </a:extLst>
                  </a:tr>
                  <a:tr h="411274">
                    <a:tc>
                      <a:txBody>
                        <a:bodyPr/>
                        <a:lstStyle/>
                        <a:p>
                          <a:pPr algn="ctr" rtl="0" fontAlgn="ctr"/>
                          <a:r>
                            <a:rPr lang="en-US" sz="1300" u="none" strike="noStrike">
                              <a:effectLst/>
                            </a:rPr>
                            <a:t>Random Forest</a:t>
                          </a:r>
                          <a:endParaRPr lang="en-US" sz="1300" b="0" i="0" u="none" strike="noStrike">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kumimoji="0" lang="en-US" sz="1300" b="0" i="0" u="none" strike="noStrike" kern="1200" cap="none" spc="0" normalizeH="0" baseline="0" noProof="0">
                              <a:ln>
                                <a:noFill/>
                              </a:ln>
                              <a:solidFill>
                                <a:prstClr val="black"/>
                              </a:solidFill>
                              <a:effectLst/>
                              <a:uLnTx/>
                              <a:uFillTx/>
                              <a:latin typeface="Trebuchet MS" panose="020B0603020202020204"/>
                              <a:ea typeface="+mn-ea"/>
                              <a:cs typeface="+mn-cs"/>
                            </a:rPr>
                            <a:t>NA</a:t>
                          </a:r>
                          <a:endParaRPr lang="en-US" sz="1300" u="none" strike="noStrike" kern="1200" dirty="0">
                            <a:solidFill>
                              <a:schemeClr val="dk1"/>
                            </a:solidFill>
                            <a:effectLst/>
                            <a:latin typeface="+mn-lt"/>
                            <a:ea typeface="+mn-ea"/>
                            <a:cs typeface="+mn-cs"/>
                          </a:endParaRPr>
                        </a:p>
                      </a:txBody>
                      <a:tcPr marL="3537" marR="3537" marT="3537" marB="0" anchor="ct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lang="en-US" sz="1300" u="none" strike="noStrike" kern="1200" dirty="0">
                              <a:solidFill>
                                <a:schemeClr val="dk1"/>
                              </a:solidFill>
                              <a:effectLst/>
                              <a:latin typeface="+mn-lt"/>
                              <a:ea typeface="+mn-ea"/>
                              <a:cs typeface="+mn-cs"/>
                            </a:rPr>
                            <a:t>25.1%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74.9 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0.154 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m = </a:t>
                          </a:r>
                          <a:r>
                            <a:rPr lang="en-US" sz="1300" u="none" strike="noStrike" kern="1200" dirty="0">
                              <a:solidFill>
                                <a:schemeClr val="dk1"/>
                              </a:solidFill>
                              <a:effectLst/>
                              <a:latin typeface="Century Gothic" panose="020B0502020202020204" pitchFamily="34" charset="0"/>
                              <a:ea typeface="+mn-ea"/>
                              <a:cs typeface="+mn-cs"/>
                            </a:rPr>
                            <a:t>√</a:t>
                          </a:r>
                          <a:r>
                            <a:rPr lang="en-US" sz="1300" u="none" strike="noStrike" kern="1200" dirty="0">
                              <a:solidFill>
                                <a:schemeClr val="dk1"/>
                              </a:solidFill>
                              <a:effectLst/>
                              <a:latin typeface="+mn-lt"/>
                              <a:ea typeface="+mn-ea"/>
                              <a:cs typeface="+mn-cs"/>
                            </a:rPr>
                            <a:t>p</a:t>
                          </a:r>
                        </a:p>
                      </a:txBody>
                      <a:tcPr marL="3537" marR="3537" marT="3537" marB="0"/>
                    </a:tc>
                    <a:extLst>
                      <a:ext uri="{0D108BD9-81ED-4DB2-BD59-A6C34878D82A}">
                        <a16:rowId xmlns:a16="http://schemas.microsoft.com/office/drawing/2014/main" val="2889641142"/>
                      </a:ext>
                    </a:extLst>
                  </a:tr>
                  <a:tr h="411274">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lang="en-US" sz="1300" u="none" strike="noStrike" dirty="0">
                              <a:effectLst/>
                            </a:rPr>
                            <a:t>Gradient Boosting (depth = 4)</a:t>
                          </a:r>
                          <a:endParaRPr lang="en-US" sz="1300" b="0" i="0" u="none" strike="noStrike" dirty="0">
                            <a:solidFill>
                              <a:srgbClr val="000000"/>
                            </a:solidFill>
                            <a:effectLst/>
                            <a:latin typeface="Aparajita" panose="02020603050405020304" pitchFamily="18" charset="0"/>
                          </a:endParaRPr>
                        </a:p>
                        <a:p>
                          <a:pPr algn="ctr" rtl="0" fontAlgn="ctr"/>
                          <a:endParaRPr lang="en-US" sz="1300" b="0" i="0" u="none" strike="noStrike" dirty="0">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kumimoji="0" lang="en-US" sz="1300" b="0" i="0" u="none" strike="noStrike" kern="1200" cap="none" spc="0" normalizeH="0" baseline="0" noProof="0">
                              <a:ln>
                                <a:noFill/>
                              </a:ln>
                              <a:solidFill>
                                <a:prstClr val="black"/>
                              </a:solidFill>
                              <a:effectLst/>
                              <a:uLnTx/>
                              <a:uFillTx/>
                              <a:latin typeface="Trebuchet MS" panose="020B0603020202020204"/>
                              <a:ea typeface="+mn-ea"/>
                              <a:cs typeface="+mn-cs"/>
                            </a:rPr>
                            <a:t>NA</a:t>
                          </a:r>
                          <a:endParaRPr lang="en-US" sz="1300" u="none" strike="noStrike" kern="1200" dirty="0">
                            <a:solidFill>
                              <a:schemeClr val="dk1"/>
                            </a:solidFill>
                            <a:effectLst/>
                            <a:latin typeface="+mn-lt"/>
                            <a:ea typeface="+mn-ea"/>
                            <a:cs typeface="+mn-cs"/>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22.3%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77.7%</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0.872</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depth=4, </a:t>
                          </a:r>
                          <a:r>
                            <a:rPr lang="en-US" sz="1300" u="none" strike="noStrike" kern="1200" dirty="0" err="1">
                              <a:solidFill>
                                <a:schemeClr val="dk1"/>
                              </a:solidFill>
                              <a:effectLst/>
                              <a:latin typeface="+mn-lt"/>
                              <a:ea typeface="+mn-ea"/>
                              <a:cs typeface="+mn-cs"/>
                            </a:rPr>
                            <a:t>ntree</a:t>
                          </a:r>
                          <a:r>
                            <a:rPr lang="en-US" sz="1300" u="none" strike="noStrike" kern="1200" dirty="0">
                              <a:solidFill>
                                <a:schemeClr val="dk1"/>
                              </a:solidFill>
                              <a:effectLst/>
                              <a:latin typeface="+mn-lt"/>
                              <a:ea typeface="+mn-ea"/>
                              <a:cs typeface="+mn-cs"/>
                            </a:rPr>
                            <a:t>=500</a:t>
                          </a:r>
                        </a:p>
                      </a:txBody>
                      <a:tcPr marL="3537" marR="3537" marT="3537" marB="0"/>
                    </a:tc>
                    <a:extLst>
                      <a:ext uri="{0D108BD9-81ED-4DB2-BD59-A6C34878D82A}">
                        <a16:rowId xmlns:a16="http://schemas.microsoft.com/office/drawing/2014/main" val="3672649635"/>
                      </a:ext>
                    </a:extLst>
                  </a:tr>
                  <a:tr h="411274">
                    <a:tc>
                      <a:txBody>
                        <a:bodyPr/>
                        <a:lstStyle/>
                        <a:p>
                          <a:pPr algn="ctr" rtl="0" fontAlgn="ctr"/>
                          <a:r>
                            <a:rPr lang="en-US" sz="1300" u="none" strike="noStrike" dirty="0">
                              <a:effectLst/>
                            </a:rPr>
                            <a:t>KNN (k=5)</a:t>
                          </a:r>
                          <a:endParaRPr lang="en-US" sz="1300" b="0" i="0" u="none" strike="noStrike" dirty="0">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kumimoji="0" lang="en-US" sz="1300" b="0" i="0" u="none" strike="noStrike" kern="1200" cap="none" spc="0" normalizeH="0" baseline="0" noProof="0" dirty="0">
                              <a:ln>
                                <a:noFill/>
                              </a:ln>
                              <a:solidFill>
                                <a:prstClr val="black"/>
                              </a:solidFill>
                              <a:effectLst/>
                              <a:uLnTx/>
                              <a:uFillTx/>
                              <a:latin typeface="Trebuchet MS" panose="020B0603020202020204"/>
                              <a:ea typeface="+mn-ea"/>
                              <a:cs typeface="+mn-cs"/>
                            </a:rPr>
                            <a:t>NA</a:t>
                          </a:r>
                          <a:endParaRPr lang="en-US" sz="1300" u="none" strike="noStrike" kern="1200" dirty="0">
                            <a:solidFill>
                              <a:schemeClr val="dk1"/>
                            </a:solidFill>
                            <a:effectLst/>
                            <a:latin typeface="+mn-lt"/>
                            <a:ea typeface="+mn-ea"/>
                            <a:cs typeface="+mn-cs"/>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44.6%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55.4%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0.707</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a:t>
                          </a:r>
                        </a:p>
                      </a:txBody>
                      <a:tcPr marL="3537" marR="3537" marT="3537" marB="0"/>
                    </a:tc>
                    <a:extLst>
                      <a:ext uri="{0D108BD9-81ED-4DB2-BD59-A6C34878D82A}">
                        <a16:rowId xmlns:a16="http://schemas.microsoft.com/office/drawing/2014/main" val="899889389"/>
                      </a:ext>
                    </a:extLst>
                  </a:tr>
                </a:tbl>
              </a:graphicData>
            </a:graphic>
          </p:graphicFrame>
        </mc:Choice>
        <mc:Fallback>
          <p:graphicFrame>
            <p:nvGraphicFramePr>
              <p:cNvPr id="5" name="Table 4">
                <a:extLst>
                  <a:ext uri="{FF2B5EF4-FFF2-40B4-BE49-F238E27FC236}">
                    <a16:creationId xmlns:a16="http://schemas.microsoft.com/office/drawing/2014/main" id="{9A943C8E-2AAA-53F5-E8C2-F1FFD8D861D4}"/>
                  </a:ext>
                </a:extLst>
              </p:cNvPr>
              <p:cNvGraphicFramePr>
                <a:graphicFrameLocks noGrp="1"/>
              </p:cNvGraphicFramePr>
              <p:nvPr>
                <p:extLst>
                  <p:ext uri="{D42A27DB-BD31-4B8C-83A1-F6EECF244321}">
                    <p14:modId xmlns:p14="http://schemas.microsoft.com/office/powerpoint/2010/main" val="370959491"/>
                  </p:ext>
                </p:extLst>
              </p:nvPr>
            </p:nvGraphicFramePr>
            <p:xfrm>
              <a:off x="581192" y="1566043"/>
              <a:ext cx="10985937" cy="4064908"/>
            </p:xfrm>
            <a:graphic>
              <a:graphicData uri="http://schemas.openxmlformats.org/drawingml/2006/table">
                <a:tbl>
                  <a:tblPr firstRow="1" bandRow="1">
                    <a:tableStyleId>{5C22544A-7EE6-4342-B048-85BDC9FD1C3A}</a:tableStyleId>
                  </a:tblPr>
                  <a:tblGrid>
                    <a:gridCol w="2496207">
                      <a:extLst>
                        <a:ext uri="{9D8B030D-6E8A-4147-A177-3AD203B41FA5}">
                          <a16:colId xmlns:a16="http://schemas.microsoft.com/office/drawing/2014/main" val="749786125"/>
                        </a:ext>
                      </a:extLst>
                    </a:gridCol>
                    <a:gridCol w="1392620">
                      <a:extLst>
                        <a:ext uri="{9D8B030D-6E8A-4147-A177-3AD203B41FA5}">
                          <a16:colId xmlns:a16="http://schemas.microsoft.com/office/drawing/2014/main" val="766177338"/>
                        </a:ext>
                      </a:extLst>
                    </a:gridCol>
                    <a:gridCol w="1240221">
                      <a:extLst>
                        <a:ext uri="{9D8B030D-6E8A-4147-A177-3AD203B41FA5}">
                          <a16:colId xmlns:a16="http://schemas.microsoft.com/office/drawing/2014/main" val="4253267802"/>
                        </a:ext>
                      </a:extLst>
                    </a:gridCol>
                    <a:gridCol w="1250731">
                      <a:extLst>
                        <a:ext uri="{9D8B030D-6E8A-4147-A177-3AD203B41FA5}">
                          <a16:colId xmlns:a16="http://schemas.microsoft.com/office/drawing/2014/main" val="2023399084"/>
                        </a:ext>
                      </a:extLst>
                    </a:gridCol>
                    <a:gridCol w="1970690">
                      <a:extLst>
                        <a:ext uri="{9D8B030D-6E8A-4147-A177-3AD203B41FA5}">
                          <a16:colId xmlns:a16="http://schemas.microsoft.com/office/drawing/2014/main" val="920838500"/>
                        </a:ext>
                      </a:extLst>
                    </a:gridCol>
                    <a:gridCol w="2635468">
                      <a:extLst>
                        <a:ext uri="{9D8B030D-6E8A-4147-A177-3AD203B41FA5}">
                          <a16:colId xmlns:a16="http://schemas.microsoft.com/office/drawing/2014/main" val="411118031"/>
                        </a:ext>
                      </a:extLst>
                    </a:gridCol>
                  </a:tblGrid>
                  <a:tr h="363442">
                    <a:tc>
                      <a:txBody>
                        <a:bodyPr/>
                        <a:lstStyle/>
                        <a:p>
                          <a:pPr algn="ctr" rtl="0" fontAlgn="ctr"/>
                          <a:r>
                            <a:rPr lang="en-US" sz="1500" u="none" strike="noStrike" dirty="0">
                              <a:effectLst/>
                            </a:rPr>
                            <a:t>Classification Models</a:t>
                          </a:r>
                          <a:endParaRPr lang="en-US" sz="1500" b="1" i="0" u="none" strike="noStrike" dirty="0">
                            <a:solidFill>
                              <a:srgbClr val="FFFFFF"/>
                            </a:solidFill>
                            <a:effectLst/>
                            <a:latin typeface="Aparajita" panose="02020603050405020304" pitchFamily="18" charset="0"/>
                          </a:endParaRPr>
                        </a:p>
                      </a:txBody>
                      <a:tcPr marL="3537" marR="3537" marT="3537" marB="0" anchor="ctr"/>
                    </a:tc>
                    <a:tc>
                      <a:txBody>
                        <a:bodyPr/>
                        <a:lstStyle/>
                        <a:p>
                          <a:pPr algn="ctr" rtl="0" fontAlgn="ctr"/>
                          <a:r>
                            <a:rPr lang="en-US" sz="1500" u="none" strike="noStrike" dirty="0">
                              <a:effectLst/>
                            </a:rPr>
                            <a:t># of Features</a:t>
                          </a:r>
                          <a:endParaRPr lang="en-US" sz="1500" b="1" i="0" u="none" strike="noStrike" dirty="0">
                            <a:solidFill>
                              <a:srgbClr val="FFFFFF"/>
                            </a:solidFill>
                            <a:effectLst/>
                            <a:latin typeface="Aparajita" panose="02020603050405020304" pitchFamily="18" charset="0"/>
                          </a:endParaRPr>
                        </a:p>
                      </a:txBody>
                      <a:tcPr marL="3537" marR="3537" marT="3537" marB="0" anchor="ctr"/>
                    </a:tc>
                    <a:tc>
                      <a:txBody>
                        <a:bodyPr/>
                        <a:lstStyle/>
                        <a:p>
                          <a:pPr algn="ctr" rtl="0" fontAlgn="ctr"/>
                          <a:r>
                            <a:rPr lang="en-US" sz="1500" u="none" strike="noStrike" dirty="0">
                              <a:effectLst/>
                            </a:rPr>
                            <a:t>Test Error</a:t>
                          </a:r>
                          <a:endParaRPr lang="en-US" sz="1500" b="1" i="0" u="none" strike="noStrike" dirty="0">
                            <a:solidFill>
                              <a:srgbClr val="FFFFFF"/>
                            </a:solidFill>
                            <a:effectLst/>
                            <a:latin typeface="Aparajita" panose="02020603050405020304" pitchFamily="18" charset="0"/>
                          </a:endParaRPr>
                        </a:p>
                      </a:txBody>
                      <a:tcPr marL="3537" marR="3537" marT="3537" marB="0" anchor="ctr"/>
                    </a:tc>
                    <a:tc>
                      <a:txBody>
                        <a:bodyPr/>
                        <a:lstStyle/>
                        <a:p>
                          <a:pPr algn="ctr" rtl="0" fontAlgn="ctr"/>
                          <a:r>
                            <a:rPr lang="en-US" sz="1500" u="none" strike="noStrike" dirty="0">
                              <a:effectLst/>
                            </a:rPr>
                            <a:t>Accuracy</a:t>
                          </a:r>
                          <a:endParaRPr lang="en-US" sz="1500" b="1" i="0" u="none" strike="noStrike" dirty="0">
                            <a:solidFill>
                              <a:srgbClr val="FFFFFF"/>
                            </a:solidFill>
                            <a:effectLst/>
                            <a:latin typeface="Aparajita" panose="02020603050405020304" pitchFamily="18" charset="0"/>
                          </a:endParaRPr>
                        </a:p>
                      </a:txBody>
                      <a:tcPr marL="3537" marR="3537" marT="3537" marB="0" anchor="ctr"/>
                    </a:tc>
                    <a:tc>
                      <a:txBody>
                        <a:bodyPr/>
                        <a:lstStyle/>
                        <a:p>
                          <a:pPr algn="ctr" rtl="0" fontAlgn="ctr"/>
                          <a:r>
                            <a:rPr lang="en-US" sz="1500" u="none" strike="noStrike" dirty="0">
                              <a:effectLst/>
                            </a:rPr>
                            <a:t>F1 score</a:t>
                          </a:r>
                          <a:endParaRPr lang="en-US" sz="1500" b="1" i="0" u="none" strike="noStrike" dirty="0">
                            <a:solidFill>
                              <a:srgbClr val="FFFFFF"/>
                            </a:solidFill>
                            <a:effectLst/>
                            <a:latin typeface="Aparajita" panose="02020603050405020304" pitchFamily="18" charset="0"/>
                          </a:endParaRPr>
                        </a:p>
                      </a:txBody>
                      <a:tcPr marL="3537" marR="3537" marT="3537" marB="0" anchor="ctr"/>
                    </a:tc>
                    <a:tc>
                      <a:txBody>
                        <a:bodyPr/>
                        <a:lstStyle/>
                        <a:p>
                          <a:pPr algn="ctr" rtl="0" fontAlgn="ctr"/>
                          <a:r>
                            <a:rPr lang="en-US" sz="1500" u="none" strike="noStrike" dirty="0">
                              <a:effectLst/>
                            </a:rPr>
                            <a:t>Comments</a:t>
                          </a:r>
                          <a:endParaRPr lang="en-US" sz="1500" b="1" i="0" u="none" strike="noStrike" dirty="0">
                            <a:solidFill>
                              <a:srgbClr val="FFFFFF"/>
                            </a:solidFill>
                            <a:effectLst/>
                            <a:latin typeface="Aparajita" panose="02020603050405020304" pitchFamily="18" charset="0"/>
                          </a:endParaRPr>
                        </a:p>
                      </a:txBody>
                      <a:tcPr marL="3537" marR="3537" marT="3537" marB="0" anchor="ctr"/>
                    </a:tc>
                    <a:extLst>
                      <a:ext uri="{0D108BD9-81ED-4DB2-BD59-A6C34878D82A}">
                        <a16:rowId xmlns:a16="http://schemas.microsoft.com/office/drawing/2014/main" val="2043302790"/>
                      </a:ext>
                    </a:extLst>
                  </a:tr>
                  <a:tr h="411274">
                    <a:tc>
                      <a:txBody>
                        <a:bodyPr/>
                        <a:lstStyle/>
                        <a:p>
                          <a:pPr algn="ctr" rtl="0" fontAlgn="ctr"/>
                          <a:r>
                            <a:rPr lang="en-US" sz="1300" u="none" strike="noStrike" dirty="0">
                              <a:effectLst/>
                            </a:rPr>
                            <a:t>Lasso</a:t>
                          </a:r>
                          <a:endParaRPr lang="en-US" sz="1300" b="0" i="0" u="none" strike="noStrike" dirty="0">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3</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25.4%</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74.6%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0.153 </a:t>
                          </a:r>
                        </a:p>
                      </a:txBody>
                      <a:tcPr marL="3537" marR="3537" marT="3537" marB="0" anchor="ctr"/>
                    </a:tc>
                    <a:tc>
                      <a:txBody>
                        <a:bodyPr/>
                        <a:lstStyle/>
                        <a:p>
                          <a:endParaRPr lang="en-US"/>
                        </a:p>
                      </a:txBody>
                      <a:tcPr marL="3537" marR="3537" marT="3537" marB="0" anchor="ctr">
                        <a:blipFill>
                          <a:blip r:embed="rId2"/>
                          <a:stretch>
                            <a:fillRect l="-316628" t="-91045" r="-924" b="-810448"/>
                          </a:stretch>
                        </a:blipFill>
                      </a:tcPr>
                    </a:tc>
                    <a:extLst>
                      <a:ext uri="{0D108BD9-81ED-4DB2-BD59-A6C34878D82A}">
                        <a16:rowId xmlns:a16="http://schemas.microsoft.com/office/drawing/2014/main" val="1742981425"/>
                      </a:ext>
                    </a:extLst>
                  </a:tr>
                  <a:tr h="411274">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Elastic Net</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3</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25.4%</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74.6%</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0.153</a:t>
                          </a:r>
                        </a:p>
                      </a:txBody>
                      <a:tcPr marL="3537" marR="3537" marT="3537" marB="0" anchor="ctr"/>
                    </a:tc>
                    <a:tc>
                      <a:txBody>
                        <a:bodyPr/>
                        <a:lstStyle/>
                        <a:p>
                          <a:endParaRPr lang="en-US"/>
                        </a:p>
                      </a:txBody>
                      <a:tcPr marL="3537" marR="3537" marT="3537" marB="0" anchor="ctr">
                        <a:blipFill>
                          <a:blip r:embed="rId2"/>
                          <a:stretch>
                            <a:fillRect l="-316628" t="-188235" r="-924" b="-698529"/>
                          </a:stretch>
                        </a:blipFill>
                      </a:tcPr>
                    </a:tc>
                    <a:extLst>
                      <a:ext uri="{0D108BD9-81ED-4DB2-BD59-A6C34878D82A}">
                        <a16:rowId xmlns:a16="http://schemas.microsoft.com/office/drawing/2014/main" val="120840754"/>
                      </a:ext>
                    </a:extLst>
                  </a:tr>
                  <a:tr h="411274">
                    <a:tc>
                      <a:txBody>
                        <a:bodyPr/>
                        <a:lstStyle/>
                        <a:p>
                          <a:pPr algn="ctr" rtl="0" fontAlgn="ctr"/>
                          <a:r>
                            <a:rPr lang="en-US" sz="1300" u="none" strike="noStrike">
                              <a:effectLst/>
                            </a:rPr>
                            <a:t>Logistic Regression</a:t>
                          </a:r>
                          <a:endParaRPr lang="en-US" sz="1300" b="0" i="0" u="none" strike="noStrike">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3</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25.4%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74.6%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0.153 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a:t>
                          </a:r>
                        </a:p>
                      </a:txBody>
                      <a:tcPr marL="3537" marR="3537" marT="3537" marB="0" anchor="ctr"/>
                    </a:tc>
                    <a:extLst>
                      <a:ext uri="{0D108BD9-81ED-4DB2-BD59-A6C34878D82A}">
                        <a16:rowId xmlns:a16="http://schemas.microsoft.com/office/drawing/2014/main" val="3721679201"/>
                      </a:ext>
                    </a:extLst>
                  </a:tr>
                  <a:tr h="411274">
                    <a:tc>
                      <a:txBody>
                        <a:bodyPr/>
                        <a:lstStyle/>
                        <a:p>
                          <a:pPr algn="ctr" rtl="0" fontAlgn="ctr"/>
                          <a:r>
                            <a:rPr lang="en-US" sz="1300" u="none" strike="noStrike" dirty="0">
                              <a:effectLst/>
                            </a:rPr>
                            <a:t>PCA</a:t>
                          </a:r>
                          <a:endParaRPr lang="en-US" sz="1300" b="0" i="0" u="none" strike="noStrike" dirty="0">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9</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100%</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1</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Considered PCs that account for 63% of the total variance</a:t>
                          </a:r>
                        </a:p>
                      </a:txBody>
                      <a:tcPr marL="3537" marR="3537" marT="3537" marB="0"/>
                    </a:tc>
                    <a:extLst>
                      <a:ext uri="{0D108BD9-81ED-4DB2-BD59-A6C34878D82A}">
                        <a16:rowId xmlns:a16="http://schemas.microsoft.com/office/drawing/2014/main" val="2198694037"/>
                      </a:ext>
                    </a:extLst>
                  </a:tr>
                  <a:tr h="411274">
                    <a:tc>
                      <a:txBody>
                        <a:bodyPr/>
                        <a:lstStyle/>
                        <a:p>
                          <a:pPr algn="ctr" rtl="0" fontAlgn="ctr"/>
                          <a:r>
                            <a:rPr lang="en-US" sz="1300" u="none" strike="noStrike">
                              <a:effectLst/>
                            </a:rPr>
                            <a:t>Decision Tree</a:t>
                          </a:r>
                          <a:endParaRPr lang="en-US" sz="1300" b="0" i="0" u="none" strike="noStrike">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1</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25.4%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74.6%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0.153 </a:t>
                          </a:r>
                        </a:p>
                      </a:txBody>
                      <a:tcPr marL="3537" marR="3537" marT="3537" marB="0" anchor="ctr"/>
                    </a:tc>
                    <a:tc>
                      <a:txBody>
                        <a:bodyPr/>
                        <a:lstStyle/>
                        <a:p>
                          <a:pPr marL="0" algn="ctr" defTabSz="457200" rtl="0" eaLnBrk="1" fontAlgn="ctr" latinLnBrk="0" hangingPunct="1"/>
                          <a:r>
                            <a:rPr lang="en-US" sz="1300" u="none" strike="noStrike" kern="1200">
                              <a:solidFill>
                                <a:schemeClr val="dk1"/>
                              </a:solidFill>
                              <a:effectLst/>
                              <a:latin typeface="+mn-lt"/>
                              <a:ea typeface="+mn-ea"/>
                              <a:cs typeface="+mn-cs"/>
                            </a:rPr>
                            <a:t> </a:t>
                          </a:r>
                        </a:p>
                      </a:txBody>
                      <a:tcPr marL="3537" marR="3537" marT="3537" marB="0"/>
                    </a:tc>
                    <a:extLst>
                      <a:ext uri="{0D108BD9-81ED-4DB2-BD59-A6C34878D82A}">
                        <a16:rowId xmlns:a16="http://schemas.microsoft.com/office/drawing/2014/main" val="536136925"/>
                      </a:ext>
                    </a:extLst>
                  </a:tr>
                  <a:tr h="411274">
                    <a:tc>
                      <a:txBody>
                        <a:bodyPr/>
                        <a:lstStyle/>
                        <a:p>
                          <a:pPr algn="ctr" rtl="0" fontAlgn="ctr"/>
                          <a:r>
                            <a:rPr lang="en-US" sz="1300" u="none" strike="noStrike">
                              <a:effectLst/>
                            </a:rPr>
                            <a:t>Bagging</a:t>
                          </a:r>
                          <a:endParaRPr lang="en-US" sz="1300" b="0" i="0" u="none" strike="noStrike">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NA</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24.7%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75.3%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0.156 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m = p </a:t>
                          </a:r>
                        </a:p>
                      </a:txBody>
                      <a:tcPr marL="3537" marR="3537" marT="3537" marB="0"/>
                    </a:tc>
                    <a:extLst>
                      <a:ext uri="{0D108BD9-81ED-4DB2-BD59-A6C34878D82A}">
                        <a16:rowId xmlns:a16="http://schemas.microsoft.com/office/drawing/2014/main" val="522915015"/>
                      </a:ext>
                    </a:extLst>
                  </a:tr>
                  <a:tr h="411274">
                    <a:tc>
                      <a:txBody>
                        <a:bodyPr/>
                        <a:lstStyle/>
                        <a:p>
                          <a:pPr algn="ctr" rtl="0" fontAlgn="ctr"/>
                          <a:r>
                            <a:rPr lang="en-US" sz="1300" u="none" strike="noStrike">
                              <a:effectLst/>
                            </a:rPr>
                            <a:t>Random Forest</a:t>
                          </a:r>
                          <a:endParaRPr lang="en-US" sz="1300" b="0" i="0" u="none" strike="noStrike">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kumimoji="0" lang="en-US" sz="1300" b="0" i="0" u="none" strike="noStrike" kern="1200" cap="none" spc="0" normalizeH="0" baseline="0" noProof="0">
                              <a:ln>
                                <a:noFill/>
                              </a:ln>
                              <a:solidFill>
                                <a:prstClr val="black"/>
                              </a:solidFill>
                              <a:effectLst/>
                              <a:uLnTx/>
                              <a:uFillTx/>
                              <a:latin typeface="Trebuchet MS" panose="020B0603020202020204"/>
                              <a:ea typeface="+mn-ea"/>
                              <a:cs typeface="+mn-cs"/>
                            </a:rPr>
                            <a:t>NA</a:t>
                          </a:r>
                          <a:endParaRPr lang="en-US" sz="1300" u="none" strike="noStrike" kern="1200" dirty="0">
                            <a:solidFill>
                              <a:schemeClr val="dk1"/>
                            </a:solidFill>
                            <a:effectLst/>
                            <a:latin typeface="+mn-lt"/>
                            <a:ea typeface="+mn-ea"/>
                            <a:cs typeface="+mn-cs"/>
                          </a:endParaRPr>
                        </a:p>
                      </a:txBody>
                      <a:tcPr marL="3537" marR="3537" marT="3537" marB="0" anchor="ct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lang="en-US" sz="1300" u="none" strike="noStrike" kern="1200" dirty="0">
                              <a:solidFill>
                                <a:schemeClr val="dk1"/>
                              </a:solidFill>
                              <a:effectLst/>
                              <a:latin typeface="+mn-lt"/>
                              <a:ea typeface="+mn-ea"/>
                              <a:cs typeface="+mn-cs"/>
                            </a:rPr>
                            <a:t>25.1%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74.9 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0.154 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m = </a:t>
                          </a:r>
                          <a:r>
                            <a:rPr lang="en-US" sz="1300" u="none" strike="noStrike" kern="1200" dirty="0">
                              <a:solidFill>
                                <a:schemeClr val="dk1"/>
                              </a:solidFill>
                              <a:effectLst/>
                              <a:latin typeface="Century Gothic" panose="020B0502020202020204" pitchFamily="34" charset="0"/>
                              <a:ea typeface="+mn-ea"/>
                              <a:cs typeface="+mn-cs"/>
                            </a:rPr>
                            <a:t>√</a:t>
                          </a:r>
                          <a:r>
                            <a:rPr lang="en-US" sz="1300" u="none" strike="noStrike" kern="1200" dirty="0">
                              <a:solidFill>
                                <a:schemeClr val="dk1"/>
                              </a:solidFill>
                              <a:effectLst/>
                              <a:latin typeface="+mn-lt"/>
                              <a:ea typeface="+mn-ea"/>
                              <a:cs typeface="+mn-cs"/>
                            </a:rPr>
                            <a:t>p</a:t>
                          </a:r>
                        </a:p>
                      </a:txBody>
                      <a:tcPr marL="3537" marR="3537" marT="3537" marB="0"/>
                    </a:tc>
                    <a:extLst>
                      <a:ext uri="{0D108BD9-81ED-4DB2-BD59-A6C34878D82A}">
                        <a16:rowId xmlns:a16="http://schemas.microsoft.com/office/drawing/2014/main" val="2889641142"/>
                      </a:ext>
                    </a:extLst>
                  </a:tr>
                  <a:tr h="411274">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lang="en-US" sz="1300" u="none" strike="noStrike" dirty="0">
                              <a:effectLst/>
                            </a:rPr>
                            <a:t>Gradient Boosting (depth = 4)</a:t>
                          </a:r>
                          <a:endParaRPr lang="en-US" sz="1300" b="0" i="0" u="none" strike="noStrike" dirty="0">
                            <a:solidFill>
                              <a:srgbClr val="000000"/>
                            </a:solidFill>
                            <a:effectLst/>
                            <a:latin typeface="Aparajita" panose="02020603050405020304" pitchFamily="18" charset="0"/>
                          </a:endParaRPr>
                        </a:p>
                        <a:p>
                          <a:pPr algn="ctr" rtl="0" fontAlgn="ctr"/>
                          <a:endParaRPr lang="en-US" sz="1300" b="0" i="0" u="none" strike="noStrike" dirty="0">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kumimoji="0" lang="en-US" sz="1300" b="0" i="0" u="none" strike="noStrike" kern="1200" cap="none" spc="0" normalizeH="0" baseline="0" noProof="0">
                              <a:ln>
                                <a:noFill/>
                              </a:ln>
                              <a:solidFill>
                                <a:prstClr val="black"/>
                              </a:solidFill>
                              <a:effectLst/>
                              <a:uLnTx/>
                              <a:uFillTx/>
                              <a:latin typeface="Trebuchet MS" panose="020B0603020202020204"/>
                              <a:ea typeface="+mn-ea"/>
                              <a:cs typeface="+mn-cs"/>
                            </a:rPr>
                            <a:t>NA</a:t>
                          </a:r>
                          <a:endParaRPr lang="en-US" sz="1300" u="none" strike="noStrike" kern="1200" dirty="0">
                            <a:solidFill>
                              <a:schemeClr val="dk1"/>
                            </a:solidFill>
                            <a:effectLst/>
                            <a:latin typeface="+mn-lt"/>
                            <a:ea typeface="+mn-ea"/>
                            <a:cs typeface="+mn-cs"/>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22.3%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77.7%</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0.872</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depth=4, </a:t>
                          </a:r>
                          <a:r>
                            <a:rPr lang="en-US" sz="1300" u="none" strike="noStrike" kern="1200" dirty="0" err="1">
                              <a:solidFill>
                                <a:schemeClr val="dk1"/>
                              </a:solidFill>
                              <a:effectLst/>
                              <a:latin typeface="+mn-lt"/>
                              <a:ea typeface="+mn-ea"/>
                              <a:cs typeface="+mn-cs"/>
                            </a:rPr>
                            <a:t>ntree</a:t>
                          </a:r>
                          <a:r>
                            <a:rPr lang="en-US" sz="1300" u="none" strike="noStrike" kern="1200" dirty="0">
                              <a:solidFill>
                                <a:schemeClr val="dk1"/>
                              </a:solidFill>
                              <a:effectLst/>
                              <a:latin typeface="+mn-lt"/>
                              <a:ea typeface="+mn-ea"/>
                              <a:cs typeface="+mn-cs"/>
                            </a:rPr>
                            <a:t>=500</a:t>
                          </a:r>
                        </a:p>
                      </a:txBody>
                      <a:tcPr marL="3537" marR="3537" marT="3537" marB="0"/>
                    </a:tc>
                    <a:extLst>
                      <a:ext uri="{0D108BD9-81ED-4DB2-BD59-A6C34878D82A}">
                        <a16:rowId xmlns:a16="http://schemas.microsoft.com/office/drawing/2014/main" val="3672649635"/>
                      </a:ext>
                    </a:extLst>
                  </a:tr>
                  <a:tr h="411274">
                    <a:tc>
                      <a:txBody>
                        <a:bodyPr/>
                        <a:lstStyle/>
                        <a:p>
                          <a:pPr algn="ctr" rtl="0" fontAlgn="ctr"/>
                          <a:r>
                            <a:rPr lang="en-US" sz="1300" u="none" strike="noStrike" dirty="0">
                              <a:effectLst/>
                            </a:rPr>
                            <a:t>KNN (k=5)</a:t>
                          </a:r>
                          <a:endParaRPr lang="en-US" sz="1300" b="0" i="0" u="none" strike="noStrike" dirty="0">
                            <a:solidFill>
                              <a:srgbClr val="000000"/>
                            </a:solidFill>
                            <a:effectLst/>
                            <a:latin typeface="Aparajita" panose="02020603050405020304" pitchFamily="18" charset="0"/>
                          </a:endParaRPr>
                        </a:p>
                      </a:txBody>
                      <a:tcPr marL="3537" marR="3537" marT="3537" marB="0" anchor="ctr"/>
                    </a:tc>
                    <a:tc>
                      <a:txBody>
                        <a:bodyPr/>
                        <a:lstStyle/>
                        <a:p>
                          <a:pPr marL="0" algn="ctr" defTabSz="457200" rtl="0" eaLnBrk="1" fontAlgn="ctr" latinLnBrk="0" hangingPunct="1"/>
                          <a:r>
                            <a:rPr kumimoji="0" lang="en-US" sz="1300" b="0" i="0" u="none" strike="noStrike" kern="1200" cap="none" spc="0" normalizeH="0" baseline="0" noProof="0" dirty="0">
                              <a:ln>
                                <a:noFill/>
                              </a:ln>
                              <a:solidFill>
                                <a:prstClr val="black"/>
                              </a:solidFill>
                              <a:effectLst/>
                              <a:uLnTx/>
                              <a:uFillTx/>
                              <a:latin typeface="Trebuchet MS" panose="020B0603020202020204"/>
                              <a:ea typeface="+mn-ea"/>
                              <a:cs typeface="+mn-cs"/>
                            </a:rPr>
                            <a:t>NA</a:t>
                          </a:r>
                          <a:endParaRPr lang="en-US" sz="1300" u="none" strike="noStrike" kern="1200" dirty="0">
                            <a:solidFill>
                              <a:schemeClr val="dk1"/>
                            </a:solidFill>
                            <a:effectLst/>
                            <a:latin typeface="+mn-lt"/>
                            <a:ea typeface="+mn-ea"/>
                            <a:cs typeface="+mn-cs"/>
                          </a:endParaRP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44.6%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55.4% </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0.707</a:t>
                          </a:r>
                        </a:p>
                      </a:txBody>
                      <a:tcPr marL="3537" marR="3537" marT="3537" marB="0" anchor="ctr"/>
                    </a:tc>
                    <a:tc>
                      <a:txBody>
                        <a:bodyPr/>
                        <a:lstStyle/>
                        <a:p>
                          <a:pPr marL="0" algn="ctr" defTabSz="457200" rtl="0" eaLnBrk="1" fontAlgn="ctr" latinLnBrk="0" hangingPunct="1"/>
                          <a:r>
                            <a:rPr lang="en-US" sz="1300" u="none" strike="noStrike" kern="1200" dirty="0">
                              <a:solidFill>
                                <a:schemeClr val="dk1"/>
                              </a:solidFill>
                              <a:effectLst/>
                              <a:latin typeface="+mn-lt"/>
                              <a:ea typeface="+mn-ea"/>
                              <a:cs typeface="+mn-cs"/>
                            </a:rPr>
                            <a:t> </a:t>
                          </a:r>
                        </a:p>
                      </a:txBody>
                      <a:tcPr marL="3537" marR="3537" marT="3537" marB="0"/>
                    </a:tc>
                    <a:extLst>
                      <a:ext uri="{0D108BD9-81ED-4DB2-BD59-A6C34878D82A}">
                        <a16:rowId xmlns:a16="http://schemas.microsoft.com/office/drawing/2014/main" val="899889389"/>
                      </a:ext>
                    </a:extLst>
                  </a:tr>
                </a:tbl>
              </a:graphicData>
            </a:graphic>
          </p:graphicFrame>
        </mc:Fallback>
      </mc:AlternateContent>
    </p:spTree>
    <p:extLst>
      <p:ext uri="{BB962C8B-B14F-4D97-AF65-F5344CB8AC3E}">
        <p14:creationId xmlns:p14="http://schemas.microsoft.com/office/powerpoint/2010/main" val="2257894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6BD71A-45DB-4BC3-B221-530A9C3B95D4}"/>
              </a:ext>
            </a:extLst>
          </p:cNvPr>
          <p:cNvSpPr txBox="1">
            <a:spLocks/>
          </p:cNvSpPr>
          <p:nvPr/>
        </p:nvSpPr>
        <p:spPr>
          <a:xfrm>
            <a:off x="581192" y="702156"/>
            <a:ext cx="4826380" cy="475003"/>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vert="horz" lIns="91440" tIns="45720" rIns="91440" bIns="45720" rtlCol="0" anchor="b">
            <a:no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900" u="sng" cap="none" dirty="0">
                <a:solidFill>
                  <a:schemeClr val="accent1"/>
                </a:solidFill>
              </a:rPr>
              <a:t>Conclusion and Future work</a:t>
            </a:r>
          </a:p>
        </p:txBody>
      </p:sp>
      <p:sp>
        <p:nvSpPr>
          <p:cNvPr id="2" name="Content Placeholder 2">
            <a:extLst>
              <a:ext uri="{FF2B5EF4-FFF2-40B4-BE49-F238E27FC236}">
                <a16:creationId xmlns:a16="http://schemas.microsoft.com/office/drawing/2014/main" id="{A7916DC4-BFBA-5283-CE08-599EF9F637F4}"/>
              </a:ext>
            </a:extLst>
          </p:cNvPr>
          <p:cNvSpPr txBox="1">
            <a:spLocks/>
          </p:cNvSpPr>
          <p:nvPr/>
        </p:nvSpPr>
        <p:spPr>
          <a:xfrm>
            <a:off x="625861" y="1345324"/>
            <a:ext cx="8843960" cy="3426374"/>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lvl="1">
              <a:buFont typeface="Wingdings" panose="05000000000000000000" pitchFamily="2" charset="2"/>
              <a:buChar char="§"/>
            </a:pPr>
            <a:r>
              <a:rPr lang="en-US" dirty="0">
                <a:latin typeface="hero-new"/>
              </a:rPr>
              <a:t>The feature selection using the Filter methods extracted roughly 10-12 features which were almost similar between the two techniques. </a:t>
            </a:r>
          </a:p>
          <a:p>
            <a:pPr lvl="1">
              <a:buFont typeface="Wingdings" panose="05000000000000000000" pitchFamily="2" charset="2"/>
              <a:buChar char="§"/>
            </a:pPr>
            <a:r>
              <a:rPr lang="en-US" dirty="0">
                <a:latin typeface="hero-new"/>
              </a:rPr>
              <a:t>The Wrapper and the Embedded methods, which use the classifiers to make inferences, led to just a handful of the features. </a:t>
            </a:r>
            <a:r>
              <a:rPr lang="en-US" i="1" dirty="0">
                <a:latin typeface="hero-new"/>
              </a:rPr>
              <a:t>‘</a:t>
            </a:r>
            <a:r>
              <a:rPr lang="en-US" i="1" dirty="0" err="1">
                <a:latin typeface="hero-new"/>
              </a:rPr>
              <a:t>Shipping_Mode</a:t>
            </a:r>
            <a:r>
              <a:rPr lang="en-US" i="1" dirty="0">
                <a:latin typeface="hero-new"/>
              </a:rPr>
              <a:t>’ </a:t>
            </a:r>
            <a:r>
              <a:rPr lang="en-US" dirty="0">
                <a:latin typeface="hero-new"/>
              </a:rPr>
              <a:t>does not seem to be a relevant feature for fraud detection and hence should be removed from the classification model.</a:t>
            </a:r>
          </a:p>
          <a:p>
            <a:pPr lvl="1">
              <a:buFont typeface="Wingdings" panose="05000000000000000000" pitchFamily="2" charset="2"/>
              <a:buChar char="§"/>
            </a:pPr>
            <a:r>
              <a:rPr lang="en-US" dirty="0">
                <a:latin typeface="hero-new"/>
              </a:rPr>
              <a:t>‘</a:t>
            </a:r>
            <a:r>
              <a:rPr lang="en-US" i="1" dirty="0">
                <a:latin typeface="hero-new"/>
              </a:rPr>
              <a:t>Type</a:t>
            </a:r>
            <a:r>
              <a:rPr lang="en-US" dirty="0">
                <a:latin typeface="hero-new"/>
              </a:rPr>
              <a:t>’ and ‘</a:t>
            </a:r>
            <a:r>
              <a:rPr lang="en-US" i="1" dirty="0" err="1">
                <a:latin typeface="hero-new"/>
              </a:rPr>
              <a:t>Customer_Street</a:t>
            </a:r>
            <a:r>
              <a:rPr lang="en-US" dirty="0">
                <a:latin typeface="hero-new"/>
              </a:rPr>
              <a:t>’ are emerging as the two most significant features for fraud detection.</a:t>
            </a:r>
          </a:p>
          <a:p>
            <a:pPr lvl="1">
              <a:buFont typeface="Wingdings" panose="05000000000000000000" pitchFamily="2" charset="2"/>
              <a:buChar char="§"/>
            </a:pPr>
            <a:r>
              <a:rPr lang="en-US" dirty="0">
                <a:latin typeface="hero-new"/>
              </a:rPr>
              <a:t>The performance of Principal Component Analysis outperformed all the other models even though the PCs captured 63% of the total model variance.</a:t>
            </a:r>
          </a:p>
          <a:p>
            <a:pPr lvl="1">
              <a:buFont typeface="Wingdings" panose="05000000000000000000" pitchFamily="2" charset="2"/>
              <a:buChar char="§"/>
            </a:pPr>
            <a:r>
              <a:rPr lang="en-US" dirty="0">
                <a:latin typeface="hero-new"/>
              </a:rPr>
              <a:t>Gradient Boosting using ‘</a:t>
            </a:r>
            <a:r>
              <a:rPr lang="en-US" i="1" dirty="0" err="1">
                <a:latin typeface="hero-new"/>
              </a:rPr>
              <a:t>interactive.depth</a:t>
            </a:r>
            <a:r>
              <a:rPr lang="en-US" i="1" dirty="0">
                <a:latin typeface="hero-new"/>
              </a:rPr>
              <a:t> = 4</a:t>
            </a:r>
            <a:r>
              <a:rPr lang="en-US" dirty="0">
                <a:latin typeface="hero-new"/>
              </a:rPr>
              <a:t>’ had the next best performance measures.</a:t>
            </a:r>
          </a:p>
          <a:p>
            <a:pPr lvl="1">
              <a:buFont typeface="Wingdings" panose="05000000000000000000" pitchFamily="2" charset="2"/>
              <a:buChar char="§"/>
            </a:pPr>
            <a:r>
              <a:rPr lang="en-US" dirty="0">
                <a:latin typeface="hero-new"/>
              </a:rPr>
              <a:t>Future work could include drawing insights about purchase trends or identifying any prominent </a:t>
            </a:r>
            <a:r>
              <a:rPr lang="en-US" dirty="0" err="1">
                <a:latin typeface="hero-new"/>
              </a:rPr>
              <a:t>patternsin</a:t>
            </a:r>
            <a:r>
              <a:rPr lang="en-US" dirty="0">
                <a:latin typeface="hero-new"/>
              </a:rPr>
              <a:t> the fraudulent transactions using unsupervised learning (k-means clustering).</a:t>
            </a:r>
          </a:p>
        </p:txBody>
      </p:sp>
    </p:spTree>
    <p:extLst>
      <p:ext uri="{BB962C8B-B14F-4D97-AF65-F5344CB8AC3E}">
        <p14:creationId xmlns:p14="http://schemas.microsoft.com/office/powerpoint/2010/main" val="835650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B7CE8-3D99-41BD-8CEB-890AA1510B58}"/>
              </a:ext>
            </a:extLst>
          </p:cNvPr>
          <p:cNvSpPr>
            <a:spLocks noGrp="1"/>
          </p:cNvSpPr>
          <p:nvPr>
            <p:ph type="title"/>
          </p:nvPr>
        </p:nvSpPr>
        <p:spPr>
          <a:xfrm>
            <a:off x="660020" y="2207172"/>
            <a:ext cx="11029616" cy="2175641"/>
          </a:xfrm>
          <a:ln>
            <a:noFill/>
          </a:ln>
          <a:effectLst>
            <a:glow rad="228600">
              <a:schemeClr val="accent5">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a:bodyPr>
          <a:lstStyle/>
          <a:p>
            <a:pPr algn="ctr"/>
            <a:r>
              <a:rPr lang="en-US" sz="5400" cap="none" dirty="0"/>
              <a:t>Thank You</a:t>
            </a:r>
            <a:br>
              <a:rPr lang="en-US" sz="4400" cap="none" dirty="0"/>
            </a:br>
            <a:br>
              <a:rPr lang="en-US" sz="4400" cap="none" dirty="0"/>
            </a:br>
            <a:r>
              <a:rPr lang="en-US" sz="3100" cap="none" dirty="0"/>
              <a:t>Questions?</a:t>
            </a:r>
          </a:p>
        </p:txBody>
      </p:sp>
    </p:spTree>
    <p:extLst>
      <p:ext uri="{BB962C8B-B14F-4D97-AF65-F5344CB8AC3E}">
        <p14:creationId xmlns:p14="http://schemas.microsoft.com/office/powerpoint/2010/main" val="1862326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1C71935-4D2B-4E7F-B6FE-6FF6A14D05FF}"/>
              </a:ext>
            </a:extLst>
          </p:cNvPr>
          <p:cNvSpPr txBox="1"/>
          <p:nvPr/>
        </p:nvSpPr>
        <p:spPr>
          <a:xfrm>
            <a:off x="453944" y="1310861"/>
            <a:ext cx="6540791" cy="523220"/>
          </a:xfrm>
          <a:prstGeom prst="rect">
            <a:avLst/>
          </a:prstGeom>
          <a:noFill/>
        </p:spPr>
        <p:txBody>
          <a:bodyPr wrap="square" rtlCol="0">
            <a:spAutoFit/>
          </a:bodyPr>
          <a:lstStyle/>
          <a:p>
            <a:r>
              <a:rPr lang="en-US" sz="1400" b="0" i="0" dirty="0">
                <a:solidFill>
                  <a:srgbClr val="333333"/>
                </a:solidFill>
                <a:effectLst/>
                <a:latin typeface="hero-new"/>
              </a:rPr>
              <a:t>The internet has revolutionized the way we shop. Online shopping has given us the freedom </a:t>
            </a:r>
            <a:r>
              <a:rPr lang="en-US" sz="1400" dirty="0">
                <a:solidFill>
                  <a:srgbClr val="333333"/>
                </a:solidFill>
                <a:latin typeface="hero-new"/>
              </a:rPr>
              <a:t>and </a:t>
            </a:r>
            <a:r>
              <a:rPr lang="en-US" sz="1400" b="0" i="0" dirty="0">
                <a:solidFill>
                  <a:srgbClr val="333333"/>
                </a:solidFill>
                <a:effectLst/>
                <a:latin typeface="hero-new"/>
              </a:rPr>
              <a:t>comfort of shopping almost anything, at any time, and from anywhere.</a:t>
            </a:r>
            <a:endParaRPr lang="en-US" sz="1400" dirty="0"/>
          </a:p>
        </p:txBody>
      </p:sp>
      <p:sp>
        <p:nvSpPr>
          <p:cNvPr id="14" name="TextBox 13">
            <a:extLst>
              <a:ext uri="{FF2B5EF4-FFF2-40B4-BE49-F238E27FC236}">
                <a16:creationId xmlns:a16="http://schemas.microsoft.com/office/drawing/2014/main" id="{1CEF3179-DF85-4F5C-99FB-0A1959D00035}"/>
              </a:ext>
            </a:extLst>
          </p:cNvPr>
          <p:cNvSpPr txBox="1"/>
          <p:nvPr/>
        </p:nvSpPr>
        <p:spPr>
          <a:xfrm>
            <a:off x="453944" y="3509617"/>
            <a:ext cx="4732254" cy="738664"/>
          </a:xfrm>
          <a:prstGeom prst="rect">
            <a:avLst/>
          </a:prstGeom>
          <a:noFill/>
        </p:spPr>
        <p:txBody>
          <a:bodyPr wrap="square">
            <a:spAutoFit/>
          </a:bodyPr>
          <a:lstStyle/>
          <a:p>
            <a:r>
              <a:rPr lang="en-US" sz="1400" b="1" dirty="0">
                <a:solidFill>
                  <a:srgbClr val="333333"/>
                </a:solidFill>
                <a:latin typeface="hero-new"/>
              </a:rPr>
              <a:t>Supply Chain: </a:t>
            </a:r>
            <a:r>
              <a:rPr lang="en-US" sz="1400" dirty="0">
                <a:solidFill>
                  <a:srgbClr val="333333"/>
                </a:solidFill>
                <a:latin typeface="hero-new"/>
              </a:rPr>
              <a:t>An entire system of producing and delivering a product or service, from sourcing the raw materials to the final delivery of the product or service to end users.</a:t>
            </a:r>
          </a:p>
        </p:txBody>
      </p:sp>
      <p:pic>
        <p:nvPicPr>
          <p:cNvPr id="3" name="Picture 2">
            <a:extLst>
              <a:ext uri="{FF2B5EF4-FFF2-40B4-BE49-F238E27FC236}">
                <a16:creationId xmlns:a16="http://schemas.microsoft.com/office/drawing/2014/main" id="{F7D12954-632C-47EA-8046-A2D3C3053FFD}"/>
              </a:ext>
            </a:extLst>
          </p:cNvPr>
          <p:cNvPicPr>
            <a:picLocks noChangeAspect="1"/>
          </p:cNvPicPr>
          <p:nvPr/>
        </p:nvPicPr>
        <p:blipFill>
          <a:blip r:embed="rId2"/>
          <a:stretch>
            <a:fillRect/>
          </a:stretch>
        </p:blipFill>
        <p:spPr>
          <a:xfrm>
            <a:off x="8010998" y="881851"/>
            <a:ext cx="3947576" cy="2547150"/>
          </a:xfrm>
          <a:prstGeom prst="rect">
            <a:avLst/>
          </a:prstGeom>
        </p:spPr>
      </p:pic>
      <p:pic>
        <p:nvPicPr>
          <p:cNvPr id="5" name="Picture 4">
            <a:extLst>
              <a:ext uri="{FF2B5EF4-FFF2-40B4-BE49-F238E27FC236}">
                <a16:creationId xmlns:a16="http://schemas.microsoft.com/office/drawing/2014/main" id="{2650690A-A656-2A4D-21C7-D8550E85D33D}"/>
              </a:ext>
            </a:extLst>
          </p:cNvPr>
          <p:cNvPicPr>
            <a:picLocks noChangeAspect="1"/>
          </p:cNvPicPr>
          <p:nvPr/>
        </p:nvPicPr>
        <p:blipFill>
          <a:blip r:embed="rId3"/>
          <a:stretch>
            <a:fillRect/>
          </a:stretch>
        </p:blipFill>
        <p:spPr>
          <a:xfrm>
            <a:off x="8013659" y="4393324"/>
            <a:ext cx="3944914" cy="2225839"/>
          </a:xfrm>
          <a:prstGeom prst="rect">
            <a:avLst/>
          </a:prstGeom>
        </p:spPr>
      </p:pic>
      <p:sp>
        <p:nvSpPr>
          <p:cNvPr id="6" name="TextBox 5">
            <a:extLst>
              <a:ext uri="{FF2B5EF4-FFF2-40B4-BE49-F238E27FC236}">
                <a16:creationId xmlns:a16="http://schemas.microsoft.com/office/drawing/2014/main" id="{D255BA7A-0FEE-3225-F261-55C4EF9E787B}"/>
              </a:ext>
            </a:extLst>
          </p:cNvPr>
          <p:cNvSpPr txBox="1"/>
          <p:nvPr/>
        </p:nvSpPr>
        <p:spPr>
          <a:xfrm>
            <a:off x="473404" y="1788320"/>
            <a:ext cx="2218012" cy="1682512"/>
          </a:xfrm>
          <a:prstGeom prst="rect">
            <a:avLst/>
          </a:prstGeom>
          <a:noFill/>
        </p:spPr>
        <p:txBody>
          <a:bodyPr wrap="square" rtlCol="0">
            <a:spAutoFit/>
          </a:bodyPr>
          <a:lstStyle/>
          <a:p>
            <a:r>
              <a:rPr lang="en-US" sz="1400" b="0" i="0" dirty="0">
                <a:solidFill>
                  <a:srgbClr val="333333"/>
                </a:solidFill>
                <a:effectLst/>
                <a:latin typeface="hero-new"/>
              </a:rPr>
              <a:t>Pros:</a:t>
            </a:r>
          </a:p>
          <a:p>
            <a:pPr marL="285750" indent="-285750">
              <a:spcBef>
                <a:spcPts val="1000"/>
              </a:spcBef>
              <a:buFont typeface="Wingdings" panose="05000000000000000000" pitchFamily="2" charset="2"/>
              <a:buChar char="§"/>
            </a:pPr>
            <a:r>
              <a:rPr lang="en-US" sz="1400" b="0" i="0" dirty="0">
                <a:solidFill>
                  <a:srgbClr val="333333"/>
                </a:solidFill>
                <a:effectLst/>
                <a:latin typeface="hero-new"/>
              </a:rPr>
              <a:t>Convenience</a:t>
            </a:r>
            <a:endParaRPr lang="en-US" sz="1400" dirty="0">
              <a:solidFill>
                <a:srgbClr val="333333"/>
              </a:solidFill>
              <a:latin typeface="hero-new"/>
            </a:endParaRPr>
          </a:p>
          <a:p>
            <a:pPr marL="285750" indent="-285750">
              <a:spcBef>
                <a:spcPts val="1000"/>
              </a:spcBef>
              <a:buFont typeface="Wingdings" panose="05000000000000000000" pitchFamily="2" charset="2"/>
              <a:buChar char="§"/>
            </a:pPr>
            <a:r>
              <a:rPr lang="en-US" sz="1400" b="0" i="0" dirty="0">
                <a:solidFill>
                  <a:srgbClr val="333333"/>
                </a:solidFill>
                <a:effectLst/>
                <a:latin typeface="hero-new"/>
              </a:rPr>
              <a:t>Variety</a:t>
            </a:r>
          </a:p>
          <a:p>
            <a:pPr marL="285750" indent="-285750">
              <a:spcBef>
                <a:spcPts val="1000"/>
              </a:spcBef>
              <a:buFont typeface="Wingdings" panose="05000000000000000000" pitchFamily="2" charset="2"/>
              <a:buChar char="§"/>
            </a:pPr>
            <a:r>
              <a:rPr lang="en-US" sz="1400" b="0" i="0" dirty="0">
                <a:solidFill>
                  <a:srgbClr val="333333"/>
                </a:solidFill>
                <a:effectLst/>
                <a:latin typeface="hero-new"/>
              </a:rPr>
              <a:t>Easy price comparisons</a:t>
            </a:r>
            <a:endParaRPr lang="en-US" sz="1400" dirty="0">
              <a:solidFill>
                <a:srgbClr val="333333"/>
              </a:solidFill>
              <a:latin typeface="hero-new"/>
            </a:endParaRPr>
          </a:p>
          <a:p>
            <a:pPr marL="285750" indent="-285750">
              <a:spcBef>
                <a:spcPts val="1000"/>
              </a:spcBef>
              <a:buFont typeface="Wingdings" panose="05000000000000000000" pitchFamily="2" charset="2"/>
              <a:buChar char="§"/>
            </a:pPr>
            <a:r>
              <a:rPr lang="en-US" sz="1400" b="0" i="0" dirty="0">
                <a:solidFill>
                  <a:srgbClr val="333333"/>
                </a:solidFill>
                <a:effectLst/>
                <a:latin typeface="hero-new"/>
              </a:rPr>
              <a:t>No </a:t>
            </a:r>
            <a:r>
              <a:rPr lang="en-US" sz="1400" dirty="0">
                <a:solidFill>
                  <a:srgbClr val="333333"/>
                </a:solidFill>
                <a:latin typeface="hero-new"/>
              </a:rPr>
              <a:t>s</a:t>
            </a:r>
            <a:r>
              <a:rPr lang="en-US" sz="1400" b="0" i="0" dirty="0">
                <a:solidFill>
                  <a:srgbClr val="333333"/>
                </a:solidFill>
                <a:effectLst/>
                <a:latin typeface="hero-new"/>
              </a:rPr>
              <a:t>ales pressure</a:t>
            </a:r>
            <a:endParaRPr lang="en-US" sz="1400" dirty="0"/>
          </a:p>
        </p:txBody>
      </p:sp>
      <p:sp>
        <p:nvSpPr>
          <p:cNvPr id="7" name="TextBox 6">
            <a:extLst>
              <a:ext uri="{FF2B5EF4-FFF2-40B4-BE49-F238E27FC236}">
                <a16:creationId xmlns:a16="http://schemas.microsoft.com/office/drawing/2014/main" id="{D25D92C3-89FF-45CE-9326-49B458824E89}"/>
              </a:ext>
            </a:extLst>
          </p:cNvPr>
          <p:cNvSpPr txBox="1"/>
          <p:nvPr/>
        </p:nvSpPr>
        <p:spPr>
          <a:xfrm>
            <a:off x="2976869" y="1795609"/>
            <a:ext cx="2218012" cy="1554272"/>
          </a:xfrm>
          <a:prstGeom prst="rect">
            <a:avLst/>
          </a:prstGeom>
          <a:noFill/>
        </p:spPr>
        <p:txBody>
          <a:bodyPr wrap="square" rtlCol="0">
            <a:spAutoFit/>
          </a:bodyPr>
          <a:lstStyle/>
          <a:p>
            <a:r>
              <a:rPr lang="en-US" sz="1400" b="0" i="0" dirty="0">
                <a:solidFill>
                  <a:srgbClr val="333333"/>
                </a:solidFill>
                <a:effectLst/>
                <a:latin typeface="hero-new"/>
              </a:rPr>
              <a:t>Cons:</a:t>
            </a:r>
          </a:p>
          <a:p>
            <a:pPr marL="285750" indent="-285750">
              <a:spcBef>
                <a:spcPts val="1000"/>
              </a:spcBef>
              <a:buFont typeface="Wingdings" panose="05000000000000000000" pitchFamily="2" charset="2"/>
              <a:buChar char="§"/>
            </a:pPr>
            <a:r>
              <a:rPr lang="en-US" sz="1400" b="0" i="0" dirty="0">
                <a:solidFill>
                  <a:srgbClr val="333333"/>
                </a:solidFill>
                <a:effectLst/>
                <a:latin typeface="hero-new"/>
              </a:rPr>
              <a:t>Risk of fraud</a:t>
            </a:r>
          </a:p>
          <a:p>
            <a:pPr marL="285750" indent="-285750">
              <a:spcBef>
                <a:spcPts val="1000"/>
              </a:spcBef>
              <a:buFont typeface="Wingdings" panose="05000000000000000000" pitchFamily="2" charset="2"/>
              <a:buChar char="§"/>
            </a:pPr>
            <a:r>
              <a:rPr lang="en-US" sz="1400" dirty="0">
                <a:solidFill>
                  <a:srgbClr val="333333"/>
                </a:solidFill>
                <a:latin typeface="hero-new"/>
              </a:rPr>
              <a:t>Delays</a:t>
            </a:r>
          </a:p>
          <a:p>
            <a:pPr marL="285750" indent="-285750">
              <a:spcBef>
                <a:spcPts val="1000"/>
              </a:spcBef>
              <a:buFont typeface="Wingdings" panose="05000000000000000000" pitchFamily="2" charset="2"/>
              <a:buChar char="§"/>
            </a:pPr>
            <a:r>
              <a:rPr lang="en-US" sz="1400" dirty="0">
                <a:solidFill>
                  <a:srgbClr val="333333"/>
                </a:solidFill>
                <a:latin typeface="hero-new"/>
              </a:rPr>
              <a:t>Lack of customized attention</a:t>
            </a:r>
            <a:endParaRPr lang="en-US" sz="1400" dirty="0"/>
          </a:p>
        </p:txBody>
      </p:sp>
      <p:sp>
        <p:nvSpPr>
          <p:cNvPr id="8" name="Title 1">
            <a:extLst>
              <a:ext uri="{FF2B5EF4-FFF2-40B4-BE49-F238E27FC236}">
                <a16:creationId xmlns:a16="http://schemas.microsoft.com/office/drawing/2014/main" id="{B9459AF2-F11C-CBE8-C1E0-A2D3740EAD8B}"/>
              </a:ext>
            </a:extLst>
          </p:cNvPr>
          <p:cNvSpPr>
            <a:spLocks noGrp="1"/>
          </p:cNvSpPr>
          <p:nvPr>
            <p:ph type="title"/>
          </p:nvPr>
        </p:nvSpPr>
        <p:spPr>
          <a:xfrm>
            <a:off x="407771" y="644349"/>
            <a:ext cx="2624463" cy="475003"/>
          </a:xfr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normAutofit fontScale="90000"/>
          </a:bodyPr>
          <a:lstStyle/>
          <a:p>
            <a:r>
              <a:rPr lang="en-US" u="sng" dirty="0"/>
              <a:t>Introduction</a:t>
            </a:r>
            <a:endParaRPr lang="en-US" u="sng" cap="none" dirty="0"/>
          </a:p>
        </p:txBody>
      </p:sp>
      <p:pic>
        <p:nvPicPr>
          <p:cNvPr id="13" name="Picture 12">
            <a:extLst>
              <a:ext uri="{FF2B5EF4-FFF2-40B4-BE49-F238E27FC236}">
                <a16:creationId xmlns:a16="http://schemas.microsoft.com/office/drawing/2014/main" id="{1936A7A0-0BC1-7FCC-E92E-C7D2C5CE45F6}"/>
              </a:ext>
            </a:extLst>
          </p:cNvPr>
          <p:cNvPicPr>
            <a:picLocks noChangeAspect="1"/>
          </p:cNvPicPr>
          <p:nvPr/>
        </p:nvPicPr>
        <p:blipFill>
          <a:blip r:embed="rId4"/>
          <a:stretch>
            <a:fillRect/>
          </a:stretch>
        </p:blipFill>
        <p:spPr>
          <a:xfrm>
            <a:off x="5480334" y="2641186"/>
            <a:ext cx="2528906" cy="2501461"/>
          </a:xfrm>
          <a:prstGeom prst="rect">
            <a:avLst/>
          </a:prstGeom>
        </p:spPr>
      </p:pic>
      <p:sp>
        <p:nvSpPr>
          <p:cNvPr id="15" name="TextBox 14">
            <a:extLst>
              <a:ext uri="{FF2B5EF4-FFF2-40B4-BE49-F238E27FC236}">
                <a16:creationId xmlns:a16="http://schemas.microsoft.com/office/drawing/2014/main" id="{2C2CB941-2103-AEDA-2213-8DABB030CF5E}"/>
              </a:ext>
            </a:extLst>
          </p:cNvPr>
          <p:cNvSpPr txBox="1"/>
          <p:nvPr/>
        </p:nvSpPr>
        <p:spPr>
          <a:xfrm>
            <a:off x="473404" y="4393324"/>
            <a:ext cx="5916887" cy="2369880"/>
          </a:xfrm>
          <a:prstGeom prst="rect">
            <a:avLst/>
          </a:prstGeom>
          <a:noFill/>
        </p:spPr>
        <p:txBody>
          <a:bodyPr wrap="square">
            <a:spAutoFit/>
          </a:bodyPr>
          <a:lstStyle/>
          <a:p>
            <a:pPr algn="l"/>
            <a:r>
              <a:rPr lang="en-US" sz="1400" b="1" i="0" dirty="0">
                <a:solidFill>
                  <a:srgbClr val="4A4B4D"/>
                </a:solidFill>
                <a:effectLst/>
                <a:latin typeface="museo-sans"/>
              </a:rPr>
              <a:t>IoT devices in Supply Chain</a:t>
            </a:r>
            <a:r>
              <a:rPr lang="en-US" sz="1400" b="0" i="0" dirty="0">
                <a:solidFill>
                  <a:srgbClr val="4A4B4D"/>
                </a:solidFill>
                <a:effectLst/>
                <a:latin typeface="museo-sans"/>
              </a:rPr>
              <a:t>:</a:t>
            </a:r>
          </a:p>
          <a:p>
            <a:pPr marL="285750" indent="-285750" algn="l">
              <a:spcBef>
                <a:spcPts val="1000"/>
              </a:spcBef>
              <a:buFont typeface="Wingdings" panose="05000000000000000000" pitchFamily="2" charset="2"/>
              <a:buChar char="§"/>
            </a:pPr>
            <a:r>
              <a:rPr lang="en-US" sz="1400" b="0" i="0" dirty="0">
                <a:solidFill>
                  <a:srgbClr val="4A4B4D"/>
                </a:solidFill>
                <a:effectLst/>
                <a:latin typeface="museo-sans"/>
              </a:rPr>
              <a:t>Reassures the location of the, both at rest and in motion.</a:t>
            </a:r>
          </a:p>
          <a:p>
            <a:pPr marL="285750" indent="-285750" algn="l">
              <a:spcBef>
                <a:spcPts val="1000"/>
              </a:spcBef>
              <a:buFont typeface="Wingdings" panose="05000000000000000000" pitchFamily="2" charset="2"/>
              <a:buChar char="§"/>
            </a:pPr>
            <a:r>
              <a:rPr lang="en-US" sz="1400" b="0" i="0" dirty="0">
                <a:solidFill>
                  <a:srgbClr val="4A4B4D"/>
                </a:solidFill>
                <a:effectLst/>
                <a:latin typeface="museo-sans"/>
              </a:rPr>
              <a:t>Early identification of issues with goods getting lost or delayed.</a:t>
            </a:r>
          </a:p>
          <a:p>
            <a:pPr marL="285750" indent="-285750" algn="l">
              <a:spcBef>
                <a:spcPts val="1000"/>
              </a:spcBef>
              <a:buFont typeface="Wingdings" panose="05000000000000000000" pitchFamily="2" charset="2"/>
              <a:buChar char="§"/>
            </a:pPr>
            <a:r>
              <a:rPr lang="en-US" sz="1400" b="0" i="0" dirty="0">
                <a:solidFill>
                  <a:srgbClr val="4A4B4D"/>
                </a:solidFill>
                <a:effectLst/>
                <a:latin typeface="museo-sans"/>
              </a:rPr>
              <a:t>Real-time shipment and inventory visibility and tracking.</a:t>
            </a:r>
          </a:p>
          <a:p>
            <a:pPr marL="285750" indent="-285750" algn="l">
              <a:spcBef>
                <a:spcPts val="1000"/>
              </a:spcBef>
              <a:buFont typeface="Wingdings" panose="05000000000000000000" pitchFamily="2" charset="2"/>
              <a:buChar char="§"/>
            </a:pPr>
            <a:r>
              <a:rPr lang="en-US" sz="1400" b="0" i="0" dirty="0">
                <a:solidFill>
                  <a:srgbClr val="4A4B4D"/>
                </a:solidFill>
                <a:effectLst/>
                <a:latin typeface="museo-sans"/>
              </a:rPr>
              <a:t>Easier supply and demand.</a:t>
            </a:r>
          </a:p>
          <a:p>
            <a:pPr marL="285750" indent="-285750" algn="l">
              <a:spcBef>
                <a:spcPts val="1000"/>
              </a:spcBef>
              <a:buFont typeface="Wingdings" panose="05000000000000000000" pitchFamily="2" charset="2"/>
              <a:buChar char="§"/>
            </a:pPr>
            <a:r>
              <a:rPr lang="en-US" sz="1400" b="0" i="0" dirty="0">
                <a:solidFill>
                  <a:srgbClr val="4A4B4D"/>
                </a:solidFill>
                <a:effectLst/>
                <a:latin typeface="museo-sans"/>
              </a:rPr>
              <a:t>Better quality management due to enhanced tracking information.</a:t>
            </a:r>
          </a:p>
          <a:p>
            <a:pPr marL="285750" indent="-285750" algn="l">
              <a:spcBef>
                <a:spcPts val="1000"/>
              </a:spcBef>
              <a:buFont typeface="Wingdings" panose="05000000000000000000" pitchFamily="2" charset="2"/>
              <a:buChar char="§"/>
            </a:pPr>
            <a:r>
              <a:rPr lang="en-US" sz="1400" b="0" i="0" dirty="0">
                <a:solidFill>
                  <a:srgbClr val="4A4B4D"/>
                </a:solidFill>
                <a:effectLst/>
                <a:latin typeface="museo-sans"/>
              </a:rPr>
              <a:t>Efficient storage and distribution of products</a:t>
            </a:r>
          </a:p>
        </p:txBody>
      </p:sp>
    </p:spTree>
    <p:extLst>
      <p:ext uri="{BB962C8B-B14F-4D97-AF65-F5344CB8AC3E}">
        <p14:creationId xmlns:p14="http://schemas.microsoft.com/office/powerpoint/2010/main" val="39660938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1C71935-4D2B-4E7F-B6FE-6FF6A14D05FF}"/>
              </a:ext>
            </a:extLst>
          </p:cNvPr>
          <p:cNvSpPr txBox="1"/>
          <p:nvPr/>
        </p:nvSpPr>
        <p:spPr>
          <a:xfrm>
            <a:off x="407771" y="1459734"/>
            <a:ext cx="6500977" cy="2113399"/>
          </a:xfrm>
          <a:prstGeom prst="rect">
            <a:avLst/>
          </a:prstGeom>
          <a:noFill/>
        </p:spPr>
        <p:txBody>
          <a:bodyPr wrap="square" rtlCol="0">
            <a:spAutoFit/>
          </a:bodyPr>
          <a:lstStyle/>
          <a:p>
            <a:r>
              <a:rPr lang="en-US" sz="1400" b="0" i="0" dirty="0">
                <a:effectLst/>
                <a:latin typeface="hero-new"/>
              </a:rPr>
              <a:t>IoT sensors are being deployed to share information in real-time which leads to the generation of a huge amount of data.</a:t>
            </a:r>
          </a:p>
          <a:p>
            <a:pPr marL="285750" indent="-285750">
              <a:spcBef>
                <a:spcPts val="1000"/>
              </a:spcBef>
              <a:buFont typeface="Wingdings" panose="05000000000000000000" pitchFamily="2" charset="2"/>
              <a:buChar char="§"/>
            </a:pPr>
            <a:r>
              <a:rPr lang="en-US" sz="1400" b="0" i="0" dirty="0">
                <a:effectLst/>
                <a:latin typeface="hero-new"/>
              </a:rPr>
              <a:t>Use Supply Chain data can be used to make -  predictions, recommendations, identify hidden patterns for better decision making in the future. </a:t>
            </a:r>
          </a:p>
          <a:p>
            <a:pPr marL="285750" indent="-285750">
              <a:spcBef>
                <a:spcPts val="1000"/>
              </a:spcBef>
              <a:buFont typeface="Wingdings" panose="05000000000000000000" pitchFamily="2" charset="2"/>
              <a:buChar char="§"/>
            </a:pPr>
            <a:r>
              <a:rPr lang="en-US" sz="1400" b="0" i="0" dirty="0">
                <a:effectLst/>
                <a:latin typeface="hero-new"/>
              </a:rPr>
              <a:t>Detect potentially fraudulent transactions using supply chain.</a:t>
            </a:r>
          </a:p>
          <a:p>
            <a:pPr marL="285750" indent="-285750">
              <a:spcBef>
                <a:spcPts val="1000"/>
              </a:spcBef>
              <a:buFont typeface="Wingdings" panose="05000000000000000000" pitchFamily="2" charset="2"/>
              <a:buChar char="§"/>
            </a:pPr>
            <a:r>
              <a:rPr lang="en-US" sz="1400" b="0" i="0" dirty="0">
                <a:effectLst/>
                <a:latin typeface="hero-new"/>
              </a:rPr>
              <a:t>Use different machine learning models to classify fraud transactions.</a:t>
            </a:r>
          </a:p>
          <a:p>
            <a:pPr marL="285750" indent="-285750">
              <a:spcBef>
                <a:spcPts val="1000"/>
              </a:spcBef>
              <a:buFont typeface="Wingdings" panose="05000000000000000000" pitchFamily="2" charset="2"/>
              <a:buChar char="§"/>
            </a:pPr>
            <a:r>
              <a:rPr lang="en-US" sz="1400" dirty="0">
                <a:latin typeface="hero-new"/>
              </a:rPr>
              <a:t>Compare the model performances.</a:t>
            </a:r>
          </a:p>
        </p:txBody>
      </p:sp>
      <p:sp>
        <p:nvSpPr>
          <p:cNvPr id="8" name="Title 1">
            <a:extLst>
              <a:ext uri="{FF2B5EF4-FFF2-40B4-BE49-F238E27FC236}">
                <a16:creationId xmlns:a16="http://schemas.microsoft.com/office/drawing/2014/main" id="{B9459AF2-F11C-CBE8-C1E0-A2D3740EAD8B}"/>
              </a:ext>
            </a:extLst>
          </p:cNvPr>
          <p:cNvSpPr>
            <a:spLocks noGrp="1"/>
          </p:cNvSpPr>
          <p:nvPr>
            <p:ph type="title"/>
          </p:nvPr>
        </p:nvSpPr>
        <p:spPr>
          <a:xfrm>
            <a:off x="407771" y="644349"/>
            <a:ext cx="5767057" cy="475003"/>
          </a:xfr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normAutofit fontScale="90000"/>
          </a:bodyPr>
          <a:lstStyle/>
          <a:p>
            <a:r>
              <a:rPr lang="en-US" u="sng" dirty="0"/>
              <a:t>Motivation &amp; Objectives</a:t>
            </a:r>
            <a:endParaRPr lang="en-US" u="sng" cap="none" dirty="0"/>
          </a:p>
        </p:txBody>
      </p:sp>
      <p:sp>
        <p:nvSpPr>
          <p:cNvPr id="4" name="TextBox 3">
            <a:extLst>
              <a:ext uri="{FF2B5EF4-FFF2-40B4-BE49-F238E27FC236}">
                <a16:creationId xmlns:a16="http://schemas.microsoft.com/office/drawing/2014/main" id="{DAA5F4F2-1A02-2BFC-3A27-4BFF5C401C14}"/>
              </a:ext>
            </a:extLst>
          </p:cNvPr>
          <p:cNvSpPr txBox="1"/>
          <p:nvPr/>
        </p:nvSpPr>
        <p:spPr>
          <a:xfrm>
            <a:off x="407771" y="3741189"/>
            <a:ext cx="5935222" cy="995144"/>
          </a:xfrm>
          <a:prstGeom prst="rect">
            <a:avLst/>
          </a:prstGeom>
          <a:noFill/>
        </p:spPr>
        <p:txBody>
          <a:bodyPr wrap="square" rtlCol="0">
            <a:spAutoFit/>
          </a:bodyPr>
          <a:lstStyle/>
          <a:p>
            <a:r>
              <a:rPr lang="en-US" sz="1400" b="0" i="0" dirty="0">
                <a:effectLst/>
                <a:latin typeface="hero-new"/>
              </a:rPr>
              <a:t>Leverage the IoT sensor data to:</a:t>
            </a:r>
          </a:p>
          <a:p>
            <a:pPr marL="285750" indent="-285750">
              <a:spcBef>
                <a:spcPts val="1000"/>
              </a:spcBef>
              <a:buFont typeface="Wingdings" panose="05000000000000000000" pitchFamily="2" charset="2"/>
              <a:buChar char="§"/>
            </a:pPr>
            <a:r>
              <a:rPr lang="en-US" sz="1400" b="0" i="0" dirty="0">
                <a:effectLst/>
                <a:latin typeface="hero-new"/>
              </a:rPr>
              <a:t>To </a:t>
            </a:r>
            <a:r>
              <a:rPr lang="en-US" sz="1400" dirty="0">
                <a:latin typeface="hero-new"/>
              </a:rPr>
              <a:t>predict</a:t>
            </a:r>
            <a:r>
              <a:rPr lang="en-US" sz="1400" b="0" i="0" dirty="0">
                <a:effectLst/>
                <a:latin typeface="hero-new"/>
              </a:rPr>
              <a:t> potentially fraudulent transactions.</a:t>
            </a:r>
          </a:p>
          <a:p>
            <a:pPr marL="285750" indent="-285750">
              <a:spcBef>
                <a:spcPts val="1000"/>
              </a:spcBef>
              <a:buFont typeface="Wingdings" panose="05000000000000000000" pitchFamily="2" charset="2"/>
              <a:buChar char="§"/>
            </a:pPr>
            <a:r>
              <a:rPr lang="en-US" sz="1400" dirty="0">
                <a:latin typeface="hero-new"/>
              </a:rPr>
              <a:t>Compare the model performances.</a:t>
            </a:r>
          </a:p>
        </p:txBody>
      </p:sp>
      <p:pic>
        <p:nvPicPr>
          <p:cNvPr id="10" name="Picture 9">
            <a:extLst>
              <a:ext uri="{FF2B5EF4-FFF2-40B4-BE49-F238E27FC236}">
                <a16:creationId xmlns:a16="http://schemas.microsoft.com/office/drawing/2014/main" id="{534459DD-57D5-77F7-AC7A-B4C9DAEE8060}"/>
              </a:ext>
            </a:extLst>
          </p:cNvPr>
          <p:cNvPicPr>
            <a:picLocks noChangeAspect="1"/>
          </p:cNvPicPr>
          <p:nvPr/>
        </p:nvPicPr>
        <p:blipFill>
          <a:blip r:embed="rId2"/>
          <a:stretch>
            <a:fillRect/>
          </a:stretch>
        </p:blipFill>
        <p:spPr>
          <a:xfrm>
            <a:off x="6884287" y="2202791"/>
            <a:ext cx="2779976" cy="3316163"/>
          </a:xfrm>
          <a:prstGeom prst="rect">
            <a:avLst/>
          </a:prstGeom>
          <a:effectLst>
            <a:glow rad="127000">
              <a:schemeClr val="accent1">
                <a:alpha val="0"/>
              </a:schemeClr>
            </a:glow>
          </a:effectLst>
        </p:spPr>
      </p:pic>
      <p:sp>
        <p:nvSpPr>
          <p:cNvPr id="11" name="TextBox 10">
            <a:extLst>
              <a:ext uri="{FF2B5EF4-FFF2-40B4-BE49-F238E27FC236}">
                <a16:creationId xmlns:a16="http://schemas.microsoft.com/office/drawing/2014/main" id="{DD87A2A4-5C13-1A83-8478-270B1EDD86DE}"/>
              </a:ext>
            </a:extLst>
          </p:cNvPr>
          <p:cNvSpPr txBox="1"/>
          <p:nvPr/>
        </p:nvSpPr>
        <p:spPr>
          <a:xfrm>
            <a:off x="407771" y="4934178"/>
            <a:ext cx="5935222" cy="1554272"/>
          </a:xfrm>
          <a:prstGeom prst="rect">
            <a:avLst/>
          </a:prstGeom>
          <a:noFill/>
        </p:spPr>
        <p:txBody>
          <a:bodyPr wrap="square" rtlCol="0">
            <a:spAutoFit/>
          </a:bodyPr>
          <a:lstStyle/>
          <a:p>
            <a:r>
              <a:rPr lang="en-US" sz="1400" b="0" i="0" dirty="0">
                <a:effectLst/>
                <a:latin typeface="hero-new"/>
              </a:rPr>
              <a:t>Advantage to Company:</a:t>
            </a:r>
            <a:endParaRPr lang="en-US" sz="1400" dirty="0">
              <a:latin typeface="hero-new"/>
            </a:endParaRPr>
          </a:p>
          <a:p>
            <a:pPr marL="285750" indent="-285750">
              <a:spcBef>
                <a:spcPts val="1000"/>
              </a:spcBef>
              <a:buFont typeface="Wingdings" panose="05000000000000000000" pitchFamily="2" charset="2"/>
              <a:buChar char="§"/>
            </a:pPr>
            <a:r>
              <a:rPr lang="en-US" sz="1400" dirty="0">
                <a:latin typeface="hero-new"/>
              </a:rPr>
              <a:t>Proactively monitor for potentially fraudulent or high-risk events.</a:t>
            </a:r>
          </a:p>
          <a:p>
            <a:pPr marL="285750" indent="-285750">
              <a:spcBef>
                <a:spcPts val="1000"/>
              </a:spcBef>
              <a:buFont typeface="Wingdings" panose="05000000000000000000" pitchFamily="2" charset="2"/>
              <a:buChar char="§"/>
            </a:pPr>
            <a:r>
              <a:rPr lang="en-US" sz="1400" dirty="0">
                <a:latin typeface="hero-new"/>
              </a:rPr>
              <a:t>Detect illegitimate transactional behaviors online.</a:t>
            </a:r>
          </a:p>
          <a:p>
            <a:pPr marL="285750" indent="-285750">
              <a:spcBef>
                <a:spcPts val="1000"/>
              </a:spcBef>
              <a:buFont typeface="Wingdings" panose="05000000000000000000" pitchFamily="2" charset="2"/>
              <a:buChar char="§"/>
            </a:pPr>
            <a:r>
              <a:rPr lang="en-US" sz="1400" dirty="0">
                <a:latin typeface="hero-new"/>
              </a:rPr>
              <a:t>Provide alerts and analysis tools for administrators.</a:t>
            </a:r>
          </a:p>
          <a:p>
            <a:pPr marL="285750" indent="-285750">
              <a:buFont typeface="Wingdings" panose="05000000000000000000" pitchFamily="2" charset="2"/>
              <a:buChar char="§"/>
            </a:pPr>
            <a:endParaRPr lang="en-US" sz="1400" dirty="0">
              <a:latin typeface="hero-new"/>
            </a:endParaRPr>
          </a:p>
        </p:txBody>
      </p:sp>
    </p:spTree>
    <p:extLst>
      <p:ext uri="{BB962C8B-B14F-4D97-AF65-F5344CB8AC3E}">
        <p14:creationId xmlns:p14="http://schemas.microsoft.com/office/powerpoint/2010/main" val="2766092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A75C719-9A0B-484E-B5F6-90D1CDFAEC40}"/>
              </a:ext>
            </a:extLst>
          </p:cNvPr>
          <p:cNvSpPr>
            <a:spLocks noGrp="1"/>
          </p:cNvSpPr>
          <p:nvPr>
            <p:ph type="title"/>
          </p:nvPr>
        </p:nvSpPr>
        <p:spPr>
          <a:xfrm>
            <a:off x="407771" y="644349"/>
            <a:ext cx="2624463" cy="475003"/>
          </a:xfr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normAutofit fontScale="90000"/>
          </a:bodyPr>
          <a:lstStyle/>
          <a:p>
            <a:r>
              <a:rPr lang="en-US" u="sng" cap="none" dirty="0"/>
              <a:t>Project Plan</a:t>
            </a:r>
          </a:p>
        </p:txBody>
      </p:sp>
      <p:sp>
        <p:nvSpPr>
          <p:cNvPr id="3" name="Content Placeholder 2">
            <a:extLst>
              <a:ext uri="{FF2B5EF4-FFF2-40B4-BE49-F238E27FC236}">
                <a16:creationId xmlns:a16="http://schemas.microsoft.com/office/drawing/2014/main" id="{E5D59145-1234-4084-8CDC-A714E1AF2EFC}"/>
              </a:ext>
            </a:extLst>
          </p:cNvPr>
          <p:cNvSpPr>
            <a:spLocks noGrp="1"/>
          </p:cNvSpPr>
          <p:nvPr>
            <p:ph idx="1"/>
          </p:nvPr>
        </p:nvSpPr>
        <p:spPr>
          <a:xfrm>
            <a:off x="407772" y="1245476"/>
            <a:ext cx="11029615" cy="3452648"/>
          </a:xfrm>
        </p:spPr>
        <p:txBody>
          <a:bodyPr>
            <a:normAutofit/>
          </a:bodyPr>
          <a:lstStyle/>
          <a:p>
            <a:pPr>
              <a:buFont typeface="Wingdings" panose="05000000000000000000" pitchFamily="2" charset="2"/>
              <a:buChar char="Ø"/>
            </a:pPr>
            <a:r>
              <a:rPr lang="en-US" b="1" i="1" dirty="0"/>
              <a:t>Data Set - </a:t>
            </a:r>
            <a:r>
              <a:rPr lang="en-US" sz="1400" dirty="0">
                <a:latin typeface="hero-new"/>
              </a:rPr>
              <a:t>Sourced from data.mendeley.com (</a:t>
            </a:r>
            <a:r>
              <a:rPr lang="en-US" sz="1400" dirty="0">
                <a:latin typeface="hero-new"/>
                <a:hlinkClick r:id="rId2">
                  <a:extLst>
                    <a:ext uri="{A12FA001-AC4F-418D-AE19-62706E023703}">
                      <ahyp:hlinkClr xmlns:ahyp="http://schemas.microsoft.com/office/drawing/2018/hyperlinkcolor" val="tx"/>
                    </a:ext>
                  </a:extLst>
                </a:hlinkClick>
              </a:rPr>
              <a:t>Link</a:t>
            </a:r>
            <a:r>
              <a:rPr lang="en-US" sz="1400" dirty="0">
                <a:latin typeface="hero-new"/>
              </a:rPr>
              <a:t>).</a:t>
            </a:r>
          </a:p>
          <a:p>
            <a:pPr lvl="1">
              <a:buFont typeface="Wingdings" panose="05000000000000000000" pitchFamily="2" charset="2"/>
              <a:buChar char="§"/>
            </a:pPr>
            <a:r>
              <a:rPr lang="en-US" sz="1400" dirty="0">
                <a:latin typeface="hero-new"/>
              </a:rPr>
              <a:t>The dataset consists of roughly 180k transactions from supply </a:t>
            </a:r>
            <a:r>
              <a:rPr lang="en-US" sz="1400" b="0" i="0" dirty="0">
                <a:effectLst/>
                <a:latin typeface="hero-new"/>
              </a:rPr>
              <a:t>chains used by the company </a:t>
            </a:r>
            <a:r>
              <a:rPr lang="en-US" sz="1400" b="0" i="0" dirty="0" err="1">
                <a:effectLst/>
                <a:latin typeface="hero-new"/>
              </a:rPr>
              <a:t>DataCo</a:t>
            </a:r>
            <a:r>
              <a:rPr lang="en-US" sz="1400" b="0" i="0" dirty="0">
                <a:effectLst/>
                <a:latin typeface="hero-new"/>
              </a:rPr>
              <a:t>. Global for 3 years. </a:t>
            </a:r>
            <a:endParaRPr lang="en-US" sz="1400" dirty="0">
              <a:latin typeface="hero-new"/>
            </a:endParaRPr>
          </a:p>
          <a:p>
            <a:pPr>
              <a:buFont typeface="Wingdings" panose="05000000000000000000" pitchFamily="2" charset="2"/>
              <a:buChar char="Ø"/>
            </a:pPr>
            <a:r>
              <a:rPr lang="en-US" b="1" i="1" dirty="0"/>
              <a:t>Project objective</a:t>
            </a:r>
          </a:p>
          <a:p>
            <a:pPr lvl="1">
              <a:buFont typeface="Wingdings" panose="05000000000000000000" pitchFamily="2" charset="2"/>
              <a:buChar char="§"/>
            </a:pPr>
            <a:r>
              <a:rPr lang="en-US" sz="1400" dirty="0">
                <a:latin typeface="hero-new"/>
              </a:rPr>
              <a:t>Implement classification models to predict fraudulent transactions. Response variable: ‘</a:t>
            </a:r>
            <a:r>
              <a:rPr lang="en-US" sz="1400" i="1" dirty="0" err="1">
                <a:latin typeface="hero-new"/>
              </a:rPr>
              <a:t>Order_Status</a:t>
            </a:r>
            <a:r>
              <a:rPr lang="en-US" sz="1400" i="1" dirty="0">
                <a:latin typeface="hero-new"/>
              </a:rPr>
              <a:t>’ = ‘SUSPECTED_FRAUD’</a:t>
            </a:r>
          </a:p>
          <a:p>
            <a:pPr lvl="1">
              <a:buFont typeface="Wingdings" panose="05000000000000000000" pitchFamily="2" charset="2"/>
              <a:buChar char="§"/>
            </a:pPr>
            <a:r>
              <a:rPr lang="en-US" sz="1400" dirty="0">
                <a:latin typeface="hero-new"/>
              </a:rPr>
              <a:t>Identify the key features that contribute towards identifying fraudulent transactions.</a:t>
            </a:r>
          </a:p>
          <a:p>
            <a:pPr lvl="1">
              <a:buFont typeface="Wingdings" panose="05000000000000000000" pitchFamily="2" charset="2"/>
              <a:buChar char="§"/>
            </a:pPr>
            <a:r>
              <a:rPr lang="en-US" sz="1400" dirty="0">
                <a:latin typeface="hero-new"/>
              </a:rPr>
              <a:t>Compare the model performances using performance measures - Test Misclassification Error, Accuracy, and F1 scores. </a:t>
            </a:r>
          </a:p>
          <a:p>
            <a:pPr marL="306000" lvl="1">
              <a:lnSpc>
                <a:spcPct val="110000"/>
              </a:lnSpc>
              <a:buFont typeface="Wingdings" panose="05000000000000000000" pitchFamily="2" charset="2"/>
              <a:buChar char="Ø"/>
            </a:pPr>
            <a:r>
              <a:rPr lang="en-US" sz="1700" b="1" i="1" dirty="0"/>
              <a:t>Data Preprocessing</a:t>
            </a:r>
          </a:p>
          <a:p>
            <a:pPr marL="306000" lvl="1">
              <a:lnSpc>
                <a:spcPct val="110000"/>
              </a:lnSpc>
              <a:buFont typeface="Wingdings" panose="05000000000000000000" pitchFamily="2" charset="2"/>
              <a:buChar char="Ø"/>
            </a:pPr>
            <a:r>
              <a:rPr lang="en-US" sz="1700" b="1" i="1" dirty="0"/>
              <a:t>Feature Selection -  </a:t>
            </a:r>
            <a:r>
              <a:rPr lang="en-US" sz="1400" dirty="0">
                <a:latin typeface="hero-new"/>
              </a:rPr>
              <a:t>Filter, Wrapper, Embedded methods</a:t>
            </a:r>
          </a:p>
          <a:p>
            <a:pPr marL="306000" lvl="1">
              <a:lnSpc>
                <a:spcPct val="110000"/>
              </a:lnSpc>
              <a:buFont typeface="Wingdings" panose="05000000000000000000" pitchFamily="2" charset="2"/>
              <a:buChar char="Ø"/>
            </a:pPr>
            <a:r>
              <a:rPr lang="en-US" sz="1700" b="1" i="1" dirty="0"/>
              <a:t>Classification Models -</a:t>
            </a:r>
          </a:p>
        </p:txBody>
      </p:sp>
      <p:sp>
        <p:nvSpPr>
          <p:cNvPr id="2" name="Content Placeholder 2">
            <a:extLst>
              <a:ext uri="{FF2B5EF4-FFF2-40B4-BE49-F238E27FC236}">
                <a16:creationId xmlns:a16="http://schemas.microsoft.com/office/drawing/2014/main" id="{C97269DD-EEE3-D814-BD4E-C4473274E5E0}"/>
              </a:ext>
            </a:extLst>
          </p:cNvPr>
          <p:cNvSpPr txBox="1">
            <a:spLocks/>
          </p:cNvSpPr>
          <p:nvPr/>
        </p:nvSpPr>
        <p:spPr>
          <a:xfrm>
            <a:off x="327381" y="4642947"/>
            <a:ext cx="4243057" cy="137685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lvl="1">
              <a:lnSpc>
                <a:spcPct val="110000"/>
              </a:lnSpc>
              <a:buFont typeface="Wingdings" panose="05000000000000000000" pitchFamily="2" charset="2"/>
              <a:buChar char="§"/>
            </a:pPr>
            <a:r>
              <a:rPr lang="en-US" sz="1400" dirty="0">
                <a:latin typeface="hero-new"/>
              </a:rPr>
              <a:t>LASSO Regularization</a:t>
            </a:r>
          </a:p>
          <a:p>
            <a:pPr lvl="1">
              <a:lnSpc>
                <a:spcPct val="110000"/>
              </a:lnSpc>
              <a:buFont typeface="Wingdings" panose="05000000000000000000" pitchFamily="2" charset="2"/>
              <a:buChar char="§"/>
            </a:pPr>
            <a:r>
              <a:rPr lang="en-US" sz="1400" dirty="0">
                <a:latin typeface="hero-new"/>
              </a:rPr>
              <a:t>Elastic Net</a:t>
            </a:r>
          </a:p>
          <a:p>
            <a:pPr lvl="1">
              <a:lnSpc>
                <a:spcPct val="110000"/>
              </a:lnSpc>
              <a:buFont typeface="Wingdings" panose="05000000000000000000" pitchFamily="2" charset="2"/>
              <a:buChar char="§"/>
            </a:pPr>
            <a:r>
              <a:rPr lang="en-US" sz="1400" dirty="0">
                <a:latin typeface="hero-new"/>
              </a:rPr>
              <a:t>Principal Component Analysis (PCA)</a:t>
            </a:r>
          </a:p>
          <a:p>
            <a:pPr lvl="1">
              <a:lnSpc>
                <a:spcPct val="110000"/>
              </a:lnSpc>
              <a:buFont typeface="Wingdings" panose="05000000000000000000" pitchFamily="2" charset="2"/>
              <a:buChar char="§"/>
            </a:pPr>
            <a:r>
              <a:rPr lang="en-US" sz="1400" dirty="0">
                <a:latin typeface="hero-new"/>
              </a:rPr>
              <a:t>Logistic Regression</a:t>
            </a:r>
          </a:p>
        </p:txBody>
      </p:sp>
      <p:sp>
        <p:nvSpPr>
          <p:cNvPr id="5" name="Content Placeholder 2">
            <a:extLst>
              <a:ext uri="{FF2B5EF4-FFF2-40B4-BE49-F238E27FC236}">
                <a16:creationId xmlns:a16="http://schemas.microsoft.com/office/drawing/2014/main" id="{8E2D6CAC-36E6-8758-D865-03FE078404E4}"/>
              </a:ext>
            </a:extLst>
          </p:cNvPr>
          <p:cNvSpPr txBox="1">
            <a:spLocks/>
          </p:cNvSpPr>
          <p:nvPr/>
        </p:nvSpPr>
        <p:spPr>
          <a:xfrm>
            <a:off x="5589373" y="4642947"/>
            <a:ext cx="4243057" cy="1495093"/>
          </a:xfrm>
          <a:prstGeom prst="rect">
            <a:avLst/>
          </a:prstGeom>
        </p:spPr>
        <p:txBody>
          <a:bodyPr vert="horz" lIns="91440" tIns="45720" rIns="91440" bIns="45720" rtlCol="0">
            <a:normAutofit fontScale="8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lvl="1">
              <a:lnSpc>
                <a:spcPct val="130000"/>
              </a:lnSpc>
              <a:buFont typeface="Wingdings" panose="05000000000000000000" pitchFamily="2" charset="2"/>
              <a:buChar char="§"/>
            </a:pPr>
            <a:r>
              <a:rPr lang="en-US" dirty="0">
                <a:latin typeface="hero-new"/>
              </a:rPr>
              <a:t>Decision Tree</a:t>
            </a:r>
          </a:p>
          <a:p>
            <a:pPr lvl="1">
              <a:lnSpc>
                <a:spcPct val="130000"/>
              </a:lnSpc>
              <a:buFont typeface="Wingdings" panose="05000000000000000000" pitchFamily="2" charset="2"/>
              <a:buChar char="§"/>
            </a:pPr>
            <a:r>
              <a:rPr lang="en-US" dirty="0">
                <a:latin typeface="hero-new"/>
              </a:rPr>
              <a:t>Bagging and Random Forest</a:t>
            </a:r>
          </a:p>
          <a:p>
            <a:pPr lvl="1">
              <a:lnSpc>
                <a:spcPct val="130000"/>
              </a:lnSpc>
              <a:buFont typeface="Wingdings" panose="05000000000000000000" pitchFamily="2" charset="2"/>
              <a:buChar char="§"/>
            </a:pPr>
            <a:r>
              <a:rPr lang="en-US" dirty="0">
                <a:latin typeface="hero-new"/>
              </a:rPr>
              <a:t>Boosting</a:t>
            </a:r>
          </a:p>
          <a:p>
            <a:pPr lvl="1">
              <a:lnSpc>
                <a:spcPct val="130000"/>
              </a:lnSpc>
              <a:buFont typeface="Wingdings" panose="05000000000000000000" pitchFamily="2" charset="2"/>
              <a:buChar char="§"/>
            </a:pPr>
            <a:r>
              <a:rPr lang="en-US" dirty="0">
                <a:latin typeface="hero-new"/>
              </a:rPr>
              <a:t>k-Nearest Neighbors (KNN)</a:t>
            </a:r>
          </a:p>
          <a:p>
            <a:pPr lvl="1">
              <a:lnSpc>
                <a:spcPct val="110000"/>
              </a:lnSpc>
              <a:buFont typeface="Wingdings" panose="05000000000000000000" pitchFamily="2" charset="2"/>
              <a:buChar char="§"/>
            </a:pPr>
            <a:endParaRPr lang="en-US" dirty="0"/>
          </a:p>
          <a:p>
            <a:pPr marL="591750" lvl="2" indent="-285750">
              <a:lnSpc>
                <a:spcPct val="110000"/>
              </a:lnSpc>
              <a:buFont typeface="Wingdings" panose="05000000000000000000" pitchFamily="2" charset="2"/>
              <a:buChar char="§"/>
            </a:pPr>
            <a:endParaRPr lang="en-US" sz="1700" dirty="0"/>
          </a:p>
        </p:txBody>
      </p:sp>
    </p:spTree>
    <p:extLst>
      <p:ext uri="{BB962C8B-B14F-4D97-AF65-F5344CB8AC3E}">
        <p14:creationId xmlns:p14="http://schemas.microsoft.com/office/powerpoint/2010/main" val="3457129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BAD24-3D6B-4B58-B691-3AF000D54E46}"/>
              </a:ext>
            </a:extLst>
          </p:cNvPr>
          <p:cNvSpPr>
            <a:spLocks noGrp="1"/>
          </p:cNvSpPr>
          <p:nvPr>
            <p:ph type="title"/>
          </p:nvPr>
        </p:nvSpPr>
        <p:spPr>
          <a:xfrm>
            <a:off x="370983" y="444897"/>
            <a:ext cx="11821017" cy="643168"/>
          </a:xfr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normAutofit/>
          </a:bodyPr>
          <a:lstStyle/>
          <a:p>
            <a:r>
              <a:rPr lang="en-US" sz="3200" u="sng" cap="none" dirty="0"/>
              <a:t>Data</a:t>
            </a:r>
            <a:r>
              <a:rPr lang="en-US" u="sng" cap="none" dirty="0"/>
              <a:t> </a:t>
            </a:r>
            <a:r>
              <a:rPr lang="en-US" sz="3200" u="sng" cap="none" dirty="0"/>
              <a:t>Visualization: </a:t>
            </a:r>
            <a:r>
              <a:rPr lang="en-US" sz="2400" u="sng" cap="none" dirty="0"/>
              <a:t>Finding obvious patterns </a:t>
            </a:r>
            <a:r>
              <a:rPr lang="en-US" sz="2400" u="sng" cap="none" dirty="0" err="1"/>
              <a:t>wrt</a:t>
            </a:r>
            <a:r>
              <a:rPr lang="en-US" sz="2400" u="sng" dirty="0"/>
              <a:t>. Transactions</a:t>
            </a:r>
            <a:endParaRPr lang="en-US" sz="2400" u="sng" cap="none" dirty="0"/>
          </a:p>
        </p:txBody>
      </p:sp>
      <p:pic>
        <p:nvPicPr>
          <p:cNvPr id="4" name="Picture 3">
            <a:extLst>
              <a:ext uri="{FF2B5EF4-FFF2-40B4-BE49-F238E27FC236}">
                <a16:creationId xmlns:a16="http://schemas.microsoft.com/office/drawing/2014/main" id="{E5263692-7FC0-DBB0-098C-765F91203FC9}"/>
              </a:ext>
            </a:extLst>
          </p:cNvPr>
          <p:cNvPicPr>
            <a:picLocks noChangeAspect="1"/>
          </p:cNvPicPr>
          <p:nvPr/>
        </p:nvPicPr>
        <p:blipFill>
          <a:blip r:embed="rId2"/>
          <a:stretch>
            <a:fillRect/>
          </a:stretch>
        </p:blipFill>
        <p:spPr>
          <a:xfrm>
            <a:off x="370983" y="1517421"/>
            <a:ext cx="3130788" cy="2532993"/>
          </a:xfrm>
          <a:prstGeom prst="rect">
            <a:avLst/>
          </a:prstGeom>
          <a:ln>
            <a:solidFill>
              <a:schemeClr val="accent1"/>
            </a:solidFill>
          </a:ln>
        </p:spPr>
      </p:pic>
      <p:pic>
        <p:nvPicPr>
          <p:cNvPr id="7" name="Picture 6">
            <a:extLst>
              <a:ext uri="{FF2B5EF4-FFF2-40B4-BE49-F238E27FC236}">
                <a16:creationId xmlns:a16="http://schemas.microsoft.com/office/drawing/2014/main" id="{6B04445D-7C6E-2012-68B7-31354085735F}"/>
              </a:ext>
            </a:extLst>
          </p:cNvPr>
          <p:cNvPicPr>
            <a:picLocks noChangeAspect="1"/>
          </p:cNvPicPr>
          <p:nvPr/>
        </p:nvPicPr>
        <p:blipFill>
          <a:blip r:embed="rId3"/>
          <a:stretch>
            <a:fillRect/>
          </a:stretch>
        </p:blipFill>
        <p:spPr>
          <a:xfrm>
            <a:off x="332575" y="4501751"/>
            <a:ext cx="3207604" cy="2216420"/>
          </a:xfrm>
          <a:prstGeom prst="rect">
            <a:avLst/>
          </a:prstGeom>
          <a:ln>
            <a:solidFill>
              <a:schemeClr val="accent1"/>
            </a:solidFill>
          </a:ln>
        </p:spPr>
      </p:pic>
      <p:pic>
        <p:nvPicPr>
          <p:cNvPr id="9" name="Picture 8">
            <a:extLst>
              <a:ext uri="{FF2B5EF4-FFF2-40B4-BE49-F238E27FC236}">
                <a16:creationId xmlns:a16="http://schemas.microsoft.com/office/drawing/2014/main" id="{9BB778B4-EB47-FA15-96A0-5E92CDC37574}"/>
              </a:ext>
            </a:extLst>
          </p:cNvPr>
          <p:cNvPicPr>
            <a:picLocks noChangeAspect="1"/>
          </p:cNvPicPr>
          <p:nvPr/>
        </p:nvPicPr>
        <p:blipFill>
          <a:blip r:embed="rId4"/>
          <a:stretch>
            <a:fillRect/>
          </a:stretch>
        </p:blipFill>
        <p:spPr>
          <a:xfrm>
            <a:off x="4055828" y="2379869"/>
            <a:ext cx="4246730" cy="3022696"/>
          </a:xfrm>
          <a:prstGeom prst="rect">
            <a:avLst/>
          </a:prstGeom>
          <a:ln>
            <a:solidFill>
              <a:schemeClr val="accent1"/>
            </a:solidFill>
          </a:ln>
        </p:spPr>
      </p:pic>
      <p:sp>
        <p:nvSpPr>
          <p:cNvPr id="14" name="TextBox 13">
            <a:extLst>
              <a:ext uri="{FF2B5EF4-FFF2-40B4-BE49-F238E27FC236}">
                <a16:creationId xmlns:a16="http://schemas.microsoft.com/office/drawing/2014/main" id="{40B4D6BC-F960-9E43-2E30-E700F51339E8}"/>
              </a:ext>
            </a:extLst>
          </p:cNvPr>
          <p:cNvSpPr txBox="1"/>
          <p:nvPr/>
        </p:nvSpPr>
        <p:spPr>
          <a:xfrm>
            <a:off x="9294117" y="1178867"/>
            <a:ext cx="1933903" cy="338554"/>
          </a:xfrm>
          <a:prstGeom prst="rect">
            <a:avLst/>
          </a:prstGeom>
          <a:noFill/>
        </p:spPr>
        <p:txBody>
          <a:bodyPr wrap="square" rtlCol="0">
            <a:spAutoFit/>
          </a:bodyPr>
          <a:lstStyle/>
          <a:p>
            <a:pPr algn="ctr"/>
            <a:r>
              <a:rPr lang="en-US" sz="1600" b="1" dirty="0">
                <a:solidFill>
                  <a:schemeClr val="accent1">
                    <a:lumMod val="75000"/>
                  </a:schemeClr>
                </a:solidFill>
              </a:rPr>
              <a:t>Order Status</a:t>
            </a:r>
          </a:p>
        </p:txBody>
      </p:sp>
      <p:sp>
        <p:nvSpPr>
          <p:cNvPr id="17" name="TextBox 16">
            <a:extLst>
              <a:ext uri="{FF2B5EF4-FFF2-40B4-BE49-F238E27FC236}">
                <a16:creationId xmlns:a16="http://schemas.microsoft.com/office/drawing/2014/main" id="{F08C8611-239C-FAEF-C156-C73167FEB8C7}"/>
              </a:ext>
            </a:extLst>
          </p:cNvPr>
          <p:cNvSpPr txBox="1"/>
          <p:nvPr/>
        </p:nvSpPr>
        <p:spPr>
          <a:xfrm>
            <a:off x="1017221" y="1165233"/>
            <a:ext cx="1933903" cy="338554"/>
          </a:xfrm>
          <a:prstGeom prst="rect">
            <a:avLst/>
          </a:prstGeom>
          <a:noFill/>
        </p:spPr>
        <p:txBody>
          <a:bodyPr wrap="square" rtlCol="0">
            <a:spAutoFit/>
          </a:bodyPr>
          <a:lstStyle/>
          <a:p>
            <a:pPr algn="ctr"/>
            <a:r>
              <a:rPr lang="en-US" sz="1600" b="1" dirty="0">
                <a:solidFill>
                  <a:schemeClr val="accent1">
                    <a:lumMod val="75000"/>
                  </a:schemeClr>
                </a:solidFill>
              </a:rPr>
              <a:t>Transaction Types</a:t>
            </a:r>
          </a:p>
        </p:txBody>
      </p:sp>
      <p:sp>
        <p:nvSpPr>
          <p:cNvPr id="18" name="TextBox 17">
            <a:extLst>
              <a:ext uri="{FF2B5EF4-FFF2-40B4-BE49-F238E27FC236}">
                <a16:creationId xmlns:a16="http://schemas.microsoft.com/office/drawing/2014/main" id="{A6FF6126-234C-75F5-7B1B-B9F78654C103}"/>
              </a:ext>
            </a:extLst>
          </p:cNvPr>
          <p:cNvSpPr txBox="1"/>
          <p:nvPr/>
        </p:nvSpPr>
        <p:spPr>
          <a:xfrm>
            <a:off x="818046" y="4141216"/>
            <a:ext cx="1933903" cy="338554"/>
          </a:xfrm>
          <a:prstGeom prst="rect">
            <a:avLst/>
          </a:prstGeom>
          <a:noFill/>
        </p:spPr>
        <p:txBody>
          <a:bodyPr wrap="square" rtlCol="0">
            <a:spAutoFit/>
          </a:bodyPr>
          <a:lstStyle/>
          <a:p>
            <a:pPr algn="ctr"/>
            <a:r>
              <a:rPr lang="en-US" sz="1600" b="1" dirty="0">
                <a:solidFill>
                  <a:schemeClr val="accent1">
                    <a:lumMod val="75000"/>
                  </a:schemeClr>
                </a:solidFill>
              </a:rPr>
              <a:t>Delivery Status</a:t>
            </a:r>
          </a:p>
        </p:txBody>
      </p:sp>
      <p:pic>
        <p:nvPicPr>
          <p:cNvPr id="20" name="Picture 19">
            <a:extLst>
              <a:ext uri="{FF2B5EF4-FFF2-40B4-BE49-F238E27FC236}">
                <a16:creationId xmlns:a16="http://schemas.microsoft.com/office/drawing/2014/main" id="{48544776-CABF-897A-570E-4DBE82E5B916}"/>
              </a:ext>
            </a:extLst>
          </p:cNvPr>
          <p:cNvPicPr>
            <a:picLocks noChangeAspect="1"/>
          </p:cNvPicPr>
          <p:nvPr/>
        </p:nvPicPr>
        <p:blipFill>
          <a:blip r:embed="rId5"/>
          <a:stretch>
            <a:fillRect/>
          </a:stretch>
        </p:blipFill>
        <p:spPr>
          <a:xfrm>
            <a:off x="8877796" y="4210494"/>
            <a:ext cx="2904301" cy="2577280"/>
          </a:xfrm>
          <a:prstGeom prst="rect">
            <a:avLst/>
          </a:prstGeom>
          <a:ln>
            <a:solidFill>
              <a:schemeClr val="accent1"/>
            </a:solidFill>
          </a:ln>
        </p:spPr>
      </p:pic>
      <p:sp>
        <p:nvSpPr>
          <p:cNvPr id="21" name="TextBox 20">
            <a:extLst>
              <a:ext uri="{FF2B5EF4-FFF2-40B4-BE49-F238E27FC236}">
                <a16:creationId xmlns:a16="http://schemas.microsoft.com/office/drawing/2014/main" id="{6D0B04F2-2322-C867-0CCB-1AE0C5624EB6}"/>
              </a:ext>
            </a:extLst>
          </p:cNvPr>
          <p:cNvSpPr txBox="1"/>
          <p:nvPr/>
        </p:nvSpPr>
        <p:spPr>
          <a:xfrm>
            <a:off x="5212241" y="1912884"/>
            <a:ext cx="1933903" cy="338554"/>
          </a:xfrm>
          <a:prstGeom prst="rect">
            <a:avLst/>
          </a:prstGeom>
          <a:noFill/>
        </p:spPr>
        <p:txBody>
          <a:bodyPr wrap="square" rtlCol="0">
            <a:spAutoFit/>
          </a:bodyPr>
          <a:lstStyle/>
          <a:p>
            <a:pPr algn="ctr"/>
            <a:r>
              <a:rPr lang="en-US" sz="1600" b="1" dirty="0">
                <a:solidFill>
                  <a:schemeClr val="accent1">
                    <a:lumMod val="75000"/>
                  </a:schemeClr>
                </a:solidFill>
              </a:rPr>
              <a:t>Market Regions</a:t>
            </a:r>
          </a:p>
        </p:txBody>
      </p:sp>
      <p:sp>
        <p:nvSpPr>
          <p:cNvPr id="22" name="TextBox 21">
            <a:extLst>
              <a:ext uri="{FF2B5EF4-FFF2-40B4-BE49-F238E27FC236}">
                <a16:creationId xmlns:a16="http://schemas.microsoft.com/office/drawing/2014/main" id="{1A0804D9-B5B9-173E-5AAB-F45E23E2DD90}"/>
              </a:ext>
            </a:extLst>
          </p:cNvPr>
          <p:cNvSpPr txBox="1"/>
          <p:nvPr/>
        </p:nvSpPr>
        <p:spPr>
          <a:xfrm>
            <a:off x="9052380" y="3824643"/>
            <a:ext cx="2551042" cy="338554"/>
          </a:xfrm>
          <a:prstGeom prst="rect">
            <a:avLst/>
          </a:prstGeom>
          <a:noFill/>
        </p:spPr>
        <p:txBody>
          <a:bodyPr wrap="square" rtlCol="0">
            <a:spAutoFit/>
          </a:bodyPr>
          <a:lstStyle/>
          <a:p>
            <a:pPr algn="ctr"/>
            <a:r>
              <a:rPr lang="en-US" sz="1600" b="1" dirty="0">
                <a:solidFill>
                  <a:schemeClr val="accent1">
                    <a:lumMod val="75000"/>
                  </a:schemeClr>
                </a:solidFill>
              </a:rPr>
              <a:t>Customer Segments</a:t>
            </a:r>
          </a:p>
        </p:txBody>
      </p:sp>
      <p:pic>
        <p:nvPicPr>
          <p:cNvPr id="24" name="Picture 23">
            <a:extLst>
              <a:ext uri="{FF2B5EF4-FFF2-40B4-BE49-F238E27FC236}">
                <a16:creationId xmlns:a16="http://schemas.microsoft.com/office/drawing/2014/main" id="{E2412E0A-FC99-04E9-959E-3B9D96A686A1}"/>
              </a:ext>
            </a:extLst>
          </p:cNvPr>
          <p:cNvPicPr>
            <a:picLocks noChangeAspect="1"/>
          </p:cNvPicPr>
          <p:nvPr/>
        </p:nvPicPr>
        <p:blipFill>
          <a:blip r:embed="rId6"/>
          <a:stretch>
            <a:fillRect/>
          </a:stretch>
        </p:blipFill>
        <p:spPr>
          <a:xfrm>
            <a:off x="8743432" y="1517421"/>
            <a:ext cx="3038665" cy="2216420"/>
          </a:xfrm>
          <a:prstGeom prst="rect">
            <a:avLst/>
          </a:prstGeom>
          <a:ln>
            <a:solidFill>
              <a:schemeClr val="accent1"/>
            </a:solidFill>
          </a:ln>
        </p:spPr>
      </p:pic>
    </p:spTree>
    <p:extLst>
      <p:ext uri="{BB962C8B-B14F-4D97-AF65-F5344CB8AC3E}">
        <p14:creationId xmlns:p14="http://schemas.microsoft.com/office/powerpoint/2010/main" val="29237211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BAD24-3D6B-4B58-B691-3AF000D54E46}"/>
              </a:ext>
            </a:extLst>
          </p:cNvPr>
          <p:cNvSpPr>
            <a:spLocks noGrp="1"/>
          </p:cNvSpPr>
          <p:nvPr>
            <p:ph type="title"/>
          </p:nvPr>
        </p:nvSpPr>
        <p:spPr>
          <a:xfrm>
            <a:off x="370983" y="512970"/>
            <a:ext cx="11821017" cy="643168"/>
          </a:xfr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normAutofit/>
          </a:bodyPr>
          <a:lstStyle/>
          <a:p>
            <a:r>
              <a:rPr lang="en-US" sz="3200" u="sng" cap="none" dirty="0"/>
              <a:t>Data</a:t>
            </a:r>
            <a:r>
              <a:rPr lang="en-US" u="sng" cap="none" dirty="0"/>
              <a:t> </a:t>
            </a:r>
            <a:r>
              <a:rPr lang="en-US" sz="3200" u="sng" cap="none" dirty="0"/>
              <a:t>Visualization: </a:t>
            </a:r>
            <a:r>
              <a:rPr lang="en-US" sz="2400" u="sng" cap="none" dirty="0"/>
              <a:t>with respect to Order Status (= SUSPECTED_FRAUD)</a:t>
            </a:r>
          </a:p>
        </p:txBody>
      </p:sp>
      <p:sp>
        <p:nvSpPr>
          <p:cNvPr id="12" name="TextBox 11">
            <a:extLst>
              <a:ext uri="{FF2B5EF4-FFF2-40B4-BE49-F238E27FC236}">
                <a16:creationId xmlns:a16="http://schemas.microsoft.com/office/drawing/2014/main" id="{CAE96563-1D6F-4311-7146-33185AE55262}"/>
              </a:ext>
            </a:extLst>
          </p:cNvPr>
          <p:cNvSpPr txBox="1"/>
          <p:nvPr/>
        </p:nvSpPr>
        <p:spPr>
          <a:xfrm>
            <a:off x="370981" y="1395034"/>
            <a:ext cx="5441239" cy="2795637"/>
          </a:xfrm>
          <a:prstGeom prst="rect">
            <a:avLst/>
          </a:prstGeom>
          <a:noFill/>
        </p:spPr>
        <p:txBody>
          <a:bodyPr wrap="square">
            <a:spAutoFit/>
          </a:bodyPr>
          <a:lstStyle/>
          <a:p>
            <a:pPr marL="285750" indent="-285750">
              <a:buFont typeface="Wingdings" panose="05000000000000000000" pitchFamily="2" charset="2"/>
              <a:buChar char="Ø"/>
            </a:pPr>
            <a:r>
              <a:rPr lang="en-US" b="1" i="1" dirty="0">
                <a:solidFill>
                  <a:schemeClr val="tx1">
                    <a:lumMod val="75000"/>
                    <a:lumOff val="25000"/>
                  </a:schemeClr>
                </a:solidFill>
              </a:rPr>
              <a:t>Observations for Max # of Frauds:</a:t>
            </a:r>
          </a:p>
          <a:p>
            <a:pPr marL="740664" lvl="2" indent="-285750">
              <a:spcBef>
                <a:spcPts val="1000"/>
              </a:spcBef>
              <a:buFont typeface="Wingdings" panose="05000000000000000000" pitchFamily="2" charset="2"/>
              <a:buChar char="§"/>
            </a:pPr>
            <a:r>
              <a:rPr lang="en-US" sz="1400" dirty="0">
                <a:solidFill>
                  <a:schemeClr val="tx1">
                    <a:lumMod val="75000"/>
                    <a:lumOff val="25000"/>
                  </a:schemeClr>
                </a:solidFill>
                <a:latin typeface="hero-new"/>
              </a:rPr>
              <a:t>from LATAM &amp; Europe</a:t>
            </a:r>
          </a:p>
          <a:p>
            <a:pPr marL="740664" lvl="2" indent="-285750">
              <a:spcBef>
                <a:spcPts val="1000"/>
              </a:spcBef>
              <a:buFont typeface="Wingdings" panose="05000000000000000000" pitchFamily="2" charset="2"/>
              <a:buChar char="§"/>
            </a:pPr>
            <a:r>
              <a:rPr lang="en-US" sz="1400" dirty="0">
                <a:solidFill>
                  <a:schemeClr val="tx1">
                    <a:lumMod val="75000"/>
                    <a:lumOff val="25000"/>
                  </a:schemeClr>
                </a:solidFill>
                <a:latin typeface="hero-new"/>
              </a:rPr>
              <a:t>Transaction Type (</a:t>
            </a:r>
            <a:r>
              <a:rPr lang="en-US" sz="1400" i="1" dirty="0">
                <a:solidFill>
                  <a:schemeClr val="tx1">
                    <a:lumMod val="75000"/>
                    <a:lumOff val="25000"/>
                  </a:schemeClr>
                </a:solidFill>
                <a:latin typeface="hero-new"/>
              </a:rPr>
              <a:t>all frauds</a:t>
            </a:r>
            <a:r>
              <a:rPr lang="en-US" sz="1400" dirty="0">
                <a:solidFill>
                  <a:schemeClr val="tx1">
                    <a:lumMod val="75000"/>
                    <a:lumOff val="25000"/>
                  </a:schemeClr>
                </a:solidFill>
                <a:latin typeface="hero-new"/>
              </a:rPr>
              <a:t>) = Transfer (</a:t>
            </a:r>
            <a:r>
              <a:rPr lang="en-US" sz="1400" i="1" dirty="0">
                <a:solidFill>
                  <a:schemeClr val="tx1">
                    <a:lumMod val="75000"/>
                    <a:lumOff val="25000"/>
                  </a:schemeClr>
                </a:solidFill>
                <a:latin typeface="hero-new"/>
              </a:rPr>
              <a:t>probably wire transfer</a:t>
            </a:r>
            <a:r>
              <a:rPr lang="en-US" sz="1400" dirty="0">
                <a:solidFill>
                  <a:schemeClr val="tx1">
                    <a:lumMod val="75000"/>
                    <a:lumOff val="25000"/>
                  </a:schemeClr>
                </a:solidFill>
                <a:latin typeface="hero-new"/>
              </a:rPr>
              <a:t>)</a:t>
            </a:r>
          </a:p>
          <a:p>
            <a:pPr marL="740664" lvl="2" indent="-285750">
              <a:spcBef>
                <a:spcPts val="1000"/>
              </a:spcBef>
              <a:buFont typeface="Wingdings" panose="05000000000000000000" pitchFamily="2" charset="2"/>
              <a:buChar char="§"/>
            </a:pPr>
            <a:r>
              <a:rPr lang="en-US" sz="1400" dirty="0">
                <a:solidFill>
                  <a:schemeClr val="tx1">
                    <a:lumMod val="75000"/>
                    <a:lumOff val="25000"/>
                  </a:schemeClr>
                </a:solidFill>
                <a:latin typeface="hero-new"/>
              </a:rPr>
              <a:t>Usually seen on Mondays.</a:t>
            </a:r>
          </a:p>
          <a:p>
            <a:pPr marL="740664" lvl="2" indent="-285750">
              <a:spcBef>
                <a:spcPts val="1000"/>
              </a:spcBef>
              <a:buFont typeface="Wingdings" panose="05000000000000000000" pitchFamily="2" charset="2"/>
              <a:buChar char="§"/>
            </a:pPr>
            <a:r>
              <a:rPr lang="en-US" sz="1400" dirty="0">
                <a:solidFill>
                  <a:schemeClr val="tx1">
                    <a:lumMod val="75000"/>
                    <a:lumOff val="25000"/>
                  </a:schemeClr>
                </a:solidFill>
                <a:latin typeface="hero-new"/>
              </a:rPr>
              <a:t>Departments most affected = Fan Shop &amp; Apparel.</a:t>
            </a:r>
          </a:p>
          <a:p>
            <a:pPr marL="740664" lvl="2" indent="-285750">
              <a:spcBef>
                <a:spcPts val="1000"/>
              </a:spcBef>
              <a:buFont typeface="Wingdings" panose="05000000000000000000" pitchFamily="2" charset="2"/>
              <a:buChar char="§"/>
            </a:pPr>
            <a:r>
              <a:rPr lang="en-US" sz="1400" dirty="0">
                <a:solidFill>
                  <a:schemeClr val="tx1">
                    <a:lumMod val="75000"/>
                    <a:lumOff val="25000"/>
                  </a:schemeClr>
                </a:solidFill>
                <a:latin typeface="hero-new"/>
              </a:rPr>
              <a:t>Product Category = Cleats, Men’s Footwear, &amp; Women’s Apparel.</a:t>
            </a:r>
          </a:p>
          <a:p>
            <a:pPr marL="285750" indent="-285750">
              <a:buFont typeface="Wingdings" panose="05000000000000000000" pitchFamily="2" charset="2"/>
              <a:buChar char="Ø"/>
            </a:pPr>
            <a:endParaRPr lang="en-US" dirty="0"/>
          </a:p>
        </p:txBody>
      </p:sp>
      <p:sp>
        <p:nvSpPr>
          <p:cNvPr id="13" name="TextBox 12">
            <a:extLst>
              <a:ext uri="{FF2B5EF4-FFF2-40B4-BE49-F238E27FC236}">
                <a16:creationId xmlns:a16="http://schemas.microsoft.com/office/drawing/2014/main" id="{DDB86697-E7BA-2DAE-4DBC-C814B1C7B66C}"/>
              </a:ext>
            </a:extLst>
          </p:cNvPr>
          <p:cNvSpPr txBox="1"/>
          <p:nvPr/>
        </p:nvSpPr>
        <p:spPr>
          <a:xfrm>
            <a:off x="370981" y="4377052"/>
            <a:ext cx="5288839" cy="1333698"/>
          </a:xfrm>
          <a:prstGeom prst="rect">
            <a:avLst/>
          </a:prstGeom>
          <a:noFill/>
        </p:spPr>
        <p:txBody>
          <a:bodyPr wrap="square">
            <a:spAutoFit/>
          </a:bodyPr>
          <a:lstStyle/>
          <a:p>
            <a:pPr marL="285750" indent="-285750">
              <a:buFont typeface="Wingdings" panose="05000000000000000000" pitchFamily="2" charset="2"/>
              <a:buChar char="Ø"/>
            </a:pPr>
            <a:r>
              <a:rPr lang="en-US" b="1" i="1" dirty="0">
                <a:solidFill>
                  <a:schemeClr val="tx1">
                    <a:lumMod val="75000"/>
                    <a:lumOff val="25000"/>
                  </a:schemeClr>
                </a:solidFill>
              </a:rPr>
              <a:t>Observations for Min # of Frauds:</a:t>
            </a:r>
          </a:p>
          <a:p>
            <a:pPr marL="740664" lvl="2" indent="-285750">
              <a:spcBef>
                <a:spcPts val="1000"/>
              </a:spcBef>
              <a:buFont typeface="Wingdings" panose="05000000000000000000" pitchFamily="2" charset="2"/>
              <a:buChar char="§"/>
            </a:pPr>
            <a:r>
              <a:rPr lang="en-US" sz="1400" dirty="0">
                <a:solidFill>
                  <a:schemeClr val="tx1">
                    <a:lumMod val="75000"/>
                    <a:lumOff val="25000"/>
                  </a:schemeClr>
                </a:solidFill>
                <a:latin typeface="hero-new"/>
              </a:rPr>
              <a:t>from Africa</a:t>
            </a:r>
          </a:p>
          <a:p>
            <a:pPr marL="740664" lvl="2" indent="-285750">
              <a:spcBef>
                <a:spcPts val="1000"/>
              </a:spcBef>
              <a:buFont typeface="Wingdings" panose="05000000000000000000" pitchFamily="2" charset="2"/>
              <a:buChar char="§"/>
            </a:pPr>
            <a:r>
              <a:rPr lang="en-US" sz="1400" dirty="0">
                <a:solidFill>
                  <a:schemeClr val="tx1">
                    <a:lumMod val="75000"/>
                    <a:lumOff val="25000"/>
                  </a:schemeClr>
                </a:solidFill>
                <a:latin typeface="hero-new"/>
              </a:rPr>
              <a:t>Usually seen on Thursdays.</a:t>
            </a:r>
          </a:p>
          <a:p>
            <a:pPr marL="285750" indent="-285750">
              <a:buFont typeface="Wingdings" panose="05000000000000000000" pitchFamily="2" charset="2"/>
              <a:buChar char="Ø"/>
            </a:pPr>
            <a:endParaRPr lang="en-US" dirty="0"/>
          </a:p>
        </p:txBody>
      </p:sp>
      <p:pic>
        <p:nvPicPr>
          <p:cNvPr id="26" name="Picture 25">
            <a:extLst>
              <a:ext uri="{FF2B5EF4-FFF2-40B4-BE49-F238E27FC236}">
                <a16:creationId xmlns:a16="http://schemas.microsoft.com/office/drawing/2014/main" id="{C050E9A5-0841-F1C8-56DC-40B0F6C21A64}"/>
              </a:ext>
            </a:extLst>
          </p:cNvPr>
          <p:cNvPicPr>
            <a:picLocks noChangeAspect="1"/>
          </p:cNvPicPr>
          <p:nvPr/>
        </p:nvPicPr>
        <p:blipFill>
          <a:blip r:embed="rId2"/>
          <a:stretch>
            <a:fillRect/>
          </a:stretch>
        </p:blipFill>
        <p:spPr>
          <a:xfrm>
            <a:off x="5962434" y="1245476"/>
            <a:ext cx="5717138" cy="5538951"/>
          </a:xfrm>
          <a:prstGeom prst="rect">
            <a:avLst/>
          </a:prstGeom>
        </p:spPr>
      </p:pic>
    </p:spTree>
    <p:extLst>
      <p:ext uri="{BB962C8B-B14F-4D97-AF65-F5344CB8AC3E}">
        <p14:creationId xmlns:p14="http://schemas.microsoft.com/office/powerpoint/2010/main" val="2906489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BAD24-3D6B-4B58-B691-3AF000D54E46}"/>
              </a:ext>
            </a:extLst>
          </p:cNvPr>
          <p:cNvSpPr>
            <a:spLocks noGrp="1"/>
          </p:cNvSpPr>
          <p:nvPr>
            <p:ph type="title"/>
          </p:nvPr>
        </p:nvSpPr>
        <p:spPr>
          <a:xfrm>
            <a:off x="370983" y="512970"/>
            <a:ext cx="11821017" cy="643168"/>
          </a:xfr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normAutofit/>
          </a:bodyPr>
          <a:lstStyle/>
          <a:p>
            <a:r>
              <a:rPr lang="en-US" sz="3200" u="sng" cap="none" dirty="0"/>
              <a:t>Data</a:t>
            </a:r>
            <a:r>
              <a:rPr lang="en-US" u="sng" cap="none" dirty="0"/>
              <a:t> </a:t>
            </a:r>
            <a:r>
              <a:rPr lang="en-US" sz="3200" u="sng" cap="none" dirty="0"/>
              <a:t>Visualization: </a:t>
            </a:r>
            <a:r>
              <a:rPr lang="en-US" sz="2400" u="sng" cap="none" dirty="0"/>
              <a:t>with respect to Order Status (= SUSPECTED_FRAUD)</a:t>
            </a:r>
          </a:p>
        </p:txBody>
      </p:sp>
      <p:sp>
        <p:nvSpPr>
          <p:cNvPr id="12" name="TextBox 11">
            <a:extLst>
              <a:ext uri="{FF2B5EF4-FFF2-40B4-BE49-F238E27FC236}">
                <a16:creationId xmlns:a16="http://schemas.microsoft.com/office/drawing/2014/main" id="{CAE96563-1D6F-4311-7146-33185AE55262}"/>
              </a:ext>
            </a:extLst>
          </p:cNvPr>
          <p:cNvSpPr txBox="1"/>
          <p:nvPr/>
        </p:nvSpPr>
        <p:spPr>
          <a:xfrm>
            <a:off x="370981" y="1873254"/>
            <a:ext cx="5441239" cy="1615827"/>
          </a:xfrm>
          <a:prstGeom prst="rect">
            <a:avLst/>
          </a:prstGeom>
          <a:noFill/>
        </p:spPr>
        <p:txBody>
          <a:bodyPr wrap="square">
            <a:spAutoFit/>
          </a:bodyPr>
          <a:lstStyle/>
          <a:p>
            <a:pPr marL="285750" indent="-285750">
              <a:buFont typeface="Wingdings" panose="05000000000000000000" pitchFamily="2" charset="2"/>
              <a:buChar char="Ø"/>
            </a:pPr>
            <a:r>
              <a:rPr lang="en-US" b="1" i="1" dirty="0">
                <a:solidFill>
                  <a:schemeClr val="tx1">
                    <a:lumMod val="75000"/>
                    <a:lumOff val="25000"/>
                  </a:schemeClr>
                </a:solidFill>
              </a:rPr>
              <a:t>Max. # of fraudulent transactions:</a:t>
            </a:r>
          </a:p>
          <a:p>
            <a:pPr marL="740664" lvl="2" indent="-285750">
              <a:spcBef>
                <a:spcPts val="1000"/>
              </a:spcBef>
              <a:buFont typeface="Wingdings" panose="05000000000000000000" pitchFamily="2" charset="2"/>
              <a:buChar char="§"/>
            </a:pPr>
            <a:r>
              <a:rPr lang="en-US" sz="1400" dirty="0">
                <a:solidFill>
                  <a:schemeClr val="tx1">
                    <a:lumMod val="75000"/>
                    <a:lumOff val="25000"/>
                  </a:schemeClr>
                </a:solidFill>
                <a:latin typeface="hero-new"/>
              </a:rPr>
              <a:t>User = ‘Mary Smith’</a:t>
            </a:r>
          </a:p>
          <a:p>
            <a:pPr marL="740664" lvl="2" indent="-285750">
              <a:spcBef>
                <a:spcPts val="1000"/>
              </a:spcBef>
              <a:buFont typeface="Wingdings" panose="05000000000000000000" pitchFamily="2" charset="2"/>
              <a:buChar char="§"/>
            </a:pPr>
            <a:r>
              <a:rPr lang="en-US" sz="1400" dirty="0">
                <a:solidFill>
                  <a:schemeClr val="tx1">
                    <a:lumMod val="75000"/>
                    <a:lumOff val="25000"/>
                  </a:schemeClr>
                </a:solidFill>
                <a:latin typeface="hero-new"/>
              </a:rPr>
              <a:t>$ value = $102,492</a:t>
            </a:r>
          </a:p>
          <a:p>
            <a:pPr marL="740664" lvl="2" indent="-285750">
              <a:spcBef>
                <a:spcPts val="1000"/>
              </a:spcBef>
              <a:buFont typeface="Wingdings" panose="05000000000000000000" pitchFamily="2" charset="2"/>
              <a:buChar char="§"/>
            </a:pPr>
            <a:r>
              <a:rPr lang="en-US" sz="1400" dirty="0">
                <a:solidFill>
                  <a:schemeClr val="tx1">
                    <a:lumMod val="75000"/>
                    <a:lumOff val="25000"/>
                  </a:schemeClr>
                </a:solidFill>
                <a:latin typeface="hero-new"/>
              </a:rPr>
              <a:t>Transactions via multiple countries and different customer addresses.</a:t>
            </a:r>
          </a:p>
        </p:txBody>
      </p:sp>
      <p:pic>
        <p:nvPicPr>
          <p:cNvPr id="4" name="Picture 3">
            <a:extLst>
              <a:ext uri="{FF2B5EF4-FFF2-40B4-BE49-F238E27FC236}">
                <a16:creationId xmlns:a16="http://schemas.microsoft.com/office/drawing/2014/main" id="{D31913A2-2018-13CB-AC95-9F7506539735}"/>
              </a:ext>
            </a:extLst>
          </p:cNvPr>
          <p:cNvPicPr>
            <a:picLocks noChangeAspect="1"/>
          </p:cNvPicPr>
          <p:nvPr/>
        </p:nvPicPr>
        <p:blipFill>
          <a:blip r:embed="rId2"/>
          <a:stretch>
            <a:fillRect/>
          </a:stretch>
        </p:blipFill>
        <p:spPr>
          <a:xfrm>
            <a:off x="5812220" y="1566041"/>
            <a:ext cx="6198495" cy="3725918"/>
          </a:xfrm>
          <a:prstGeom prst="rect">
            <a:avLst/>
          </a:prstGeom>
        </p:spPr>
      </p:pic>
    </p:spTree>
    <p:extLst>
      <p:ext uri="{BB962C8B-B14F-4D97-AF65-F5344CB8AC3E}">
        <p14:creationId xmlns:p14="http://schemas.microsoft.com/office/powerpoint/2010/main" val="312517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0164C4CF-DFD7-425C-B0EA-A5D3D55210A8}"/>
              </a:ext>
            </a:extLst>
          </p:cNvPr>
          <p:cNvSpPr txBox="1">
            <a:spLocks/>
          </p:cNvSpPr>
          <p:nvPr/>
        </p:nvSpPr>
        <p:spPr>
          <a:xfrm>
            <a:off x="628490" y="1198180"/>
            <a:ext cx="9634862" cy="4808482"/>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buFont typeface="Wingdings" panose="05000000000000000000" pitchFamily="2" charset="2"/>
              <a:buChar char="Ø"/>
            </a:pPr>
            <a:r>
              <a:rPr lang="en-US" sz="1800" b="1" i="1" dirty="0"/>
              <a:t>Removed columns </a:t>
            </a:r>
          </a:p>
          <a:p>
            <a:pPr lvl="1">
              <a:buFont typeface="Wingdings" panose="05000000000000000000" pitchFamily="2" charset="2"/>
              <a:buChar char="§"/>
            </a:pPr>
            <a:r>
              <a:rPr lang="en-US" dirty="0">
                <a:latin typeface="hero-new"/>
              </a:rPr>
              <a:t>Columns &gt; 60% missing data. (</a:t>
            </a:r>
            <a:r>
              <a:rPr lang="en-US" i="1" dirty="0" err="1">
                <a:latin typeface="hero-new"/>
              </a:rPr>
              <a:t>Order_Zipcode</a:t>
            </a:r>
            <a:r>
              <a:rPr lang="en-US" i="1" dirty="0">
                <a:latin typeface="hero-new"/>
              </a:rPr>
              <a:t>, </a:t>
            </a:r>
            <a:r>
              <a:rPr lang="en-US" i="1" dirty="0" err="1">
                <a:latin typeface="hero-new"/>
              </a:rPr>
              <a:t>Product_Description</a:t>
            </a:r>
            <a:r>
              <a:rPr lang="en-US" dirty="0">
                <a:latin typeface="hero-new"/>
              </a:rPr>
              <a:t>)</a:t>
            </a:r>
          </a:p>
          <a:p>
            <a:pPr lvl="1">
              <a:buFont typeface="Wingdings" panose="05000000000000000000" pitchFamily="2" charset="2"/>
              <a:buChar char="§"/>
            </a:pPr>
            <a:r>
              <a:rPr lang="en-US" dirty="0">
                <a:latin typeface="hero-new"/>
              </a:rPr>
              <a:t>Zero-variance columns (</a:t>
            </a:r>
            <a:r>
              <a:rPr lang="en-US" i="1" dirty="0" err="1">
                <a:latin typeface="hero-new"/>
              </a:rPr>
              <a:t>Customer_Email</a:t>
            </a:r>
            <a:r>
              <a:rPr lang="en-US" i="1" dirty="0">
                <a:latin typeface="hero-new"/>
              </a:rPr>
              <a:t>, </a:t>
            </a:r>
            <a:r>
              <a:rPr lang="en-US" i="1" dirty="0" err="1">
                <a:latin typeface="hero-new"/>
              </a:rPr>
              <a:t>Customer_Password</a:t>
            </a:r>
            <a:r>
              <a:rPr lang="en-US" i="1" dirty="0">
                <a:latin typeface="hero-new"/>
              </a:rPr>
              <a:t>, </a:t>
            </a:r>
            <a:r>
              <a:rPr lang="en-US" i="1" dirty="0" err="1">
                <a:latin typeface="hero-new"/>
              </a:rPr>
              <a:t>Product_Status</a:t>
            </a:r>
            <a:r>
              <a:rPr lang="en-US" dirty="0">
                <a:latin typeface="hero-new"/>
              </a:rPr>
              <a:t>)</a:t>
            </a:r>
          </a:p>
          <a:p>
            <a:pPr lvl="1">
              <a:buFont typeface="Wingdings" panose="05000000000000000000" pitchFamily="2" charset="2"/>
              <a:buChar char="§"/>
            </a:pPr>
            <a:r>
              <a:rPr lang="en-US" dirty="0">
                <a:latin typeface="hero-new"/>
              </a:rPr>
              <a:t>URL column (</a:t>
            </a:r>
            <a:r>
              <a:rPr lang="en-US" i="1" dirty="0" err="1">
                <a:latin typeface="hero-new"/>
              </a:rPr>
              <a:t>Product_Image</a:t>
            </a:r>
            <a:r>
              <a:rPr lang="en-US" dirty="0">
                <a:latin typeface="hero-new"/>
              </a:rPr>
              <a:t>)</a:t>
            </a:r>
          </a:p>
          <a:p>
            <a:pPr>
              <a:buFont typeface="Wingdings" panose="05000000000000000000" pitchFamily="2" charset="2"/>
              <a:buChar char="Ø"/>
            </a:pPr>
            <a:r>
              <a:rPr lang="en-US" sz="1800" b="1" i="1" dirty="0"/>
              <a:t>Removed rows</a:t>
            </a:r>
          </a:p>
          <a:p>
            <a:pPr lvl="1">
              <a:buFont typeface="Wingdings" panose="05000000000000000000" pitchFamily="2" charset="2"/>
              <a:buChar char="§"/>
            </a:pPr>
            <a:r>
              <a:rPr lang="en-US" dirty="0">
                <a:latin typeface="hero-new"/>
              </a:rPr>
              <a:t>Rows with missing values or NA. (3 Rows)</a:t>
            </a:r>
          </a:p>
          <a:p>
            <a:pPr>
              <a:buFont typeface="Wingdings" panose="05000000000000000000" pitchFamily="2" charset="2"/>
              <a:buChar char="Ø"/>
            </a:pPr>
            <a:r>
              <a:rPr lang="en-US" sz="1800" b="1" i="1" dirty="0"/>
              <a:t>Added New Columns</a:t>
            </a:r>
          </a:p>
          <a:p>
            <a:pPr lvl="1">
              <a:buFont typeface="Wingdings" panose="05000000000000000000" pitchFamily="2" charset="2"/>
              <a:buChar char="§"/>
            </a:pPr>
            <a:r>
              <a:rPr lang="en-US" dirty="0">
                <a:latin typeface="hero-new"/>
              </a:rPr>
              <a:t>Extracted year, month, day, and hours from </a:t>
            </a:r>
            <a:r>
              <a:rPr lang="en-US" i="1" dirty="0" err="1">
                <a:latin typeface="hero-new"/>
              </a:rPr>
              <a:t>Order_date</a:t>
            </a:r>
            <a:r>
              <a:rPr lang="en-US" i="1" dirty="0">
                <a:latin typeface="hero-new"/>
              </a:rPr>
              <a:t> </a:t>
            </a:r>
            <a:r>
              <a:rPr lang="en-US" dirty="0">
                <a:latin typeface="hero-new"/>
              </a:rPr>
              <a:t>and </a:t>
            </a:r>
            <a:r>
              <a:rPr lang="en-US" i="1" dirty="0" err="1">
                <a:latin typeface="hero-new"/>
              </a:rPr>
              <a:t>Shipping_date</a:t>
            </a:r>
            <a:r>
              <a:rPr lang="en-US" i="1" dirty="0">
                <a:latin typeface="hero-new"/>
              </a:rPr>
              <a:t>.</a:t>
            </a:r>
          </a:p>
          <a:p>
            <a:pPr lvl="1">
              <a:buFont typeface="Wingdings" panose="05000000000000000000" pitchFamily="2" charset="2"/>
              <a:buChar char="§"/>
            </a:pPr>
            <a:r>
              <a:rPr lang="en-US" dirty="0">
                <a:latin typeface="hero-new"/>
              </a:rPr>
              <a:t>Concatenated Customer first and last names. </a:t>
            </a:r>
            <a:r>
              <a:rPr lang="en-US" i="1" dirty="0" err="1">
                <a:latin typeface="hero-new"/>
              </a:rPr>
              <a:t>Cust_fullname</a:t>
            </a:r>
            <a:endParaRPr lang="en-US" i="1" dirty="0">
              <a:latin typeface="hero-new"/>
            </a:endParaRPr>
          </a:p>
          <a:p>
            <a:pPr lvl="1">
              <a:buFont typeface="Wingdings" panose="05000000000000000000" pitchFamily="2" charset="2"/>
              <a:buChar char="§"/>
            </a:pPr>
            <a:r>
              <a:rPr lang="en-US" dirty="0">
                <a:latin typeface="hero-new"/>
              </a:rPr>
              <a:t>Response variable: </a:t>
            </a:r>
            <a:r>
              <a:rPr lang="en-US" i="1" dirty="0" err="1">
                <a:latin typeface="hero-new"/>
              </a:rPr>
              <a:t>response_fraud</a:t>
            </a:r>
            <a:r>
              <a:rPr lang="en-US" i="1" dirty="0">
                <a:latin typeface="hero-new"/>
              </a:rPr>
              <a:t> = </a:t>
            </a:r>
            <a:r>
              <a:rPr lang="en-US" dirty="0">
                <a:latin typeface="hero-new"/>
              </a:rPr>
              <a:t>1 (</a:t>
            </a:r>
            <a:r>
              <a:rPr lang="en-US" i="1" dirty="0" err="1">
                <a:latin typeface="hero-new"/>
              </a:rPr>
              <a:t>Order_Status</a:t>
            </a:r>
            <a:r>
              <a:rPr lang="en-US" i="1" dirty="0">
                <a:latin typeface="hero-new"/>
              </a:rPr>
              <a:t> </a:t>
            </a:r>
            <a:r>
              <a:rPr lang="en-US" dirty="0">
                <a:latin typeface="hero-new"/>
              </a:rPr>
              <a:t>= SUSPECTED_FRAUD); 0 (otherwise)</a:t>
            </a:r>
          </a:p>
          <a:p>
            <a:pPr>
              <a:buFont typeface="Wingdings" panose="05000000000000000000" pitchFamily="2" charset="2"/>
              <a:buChar char="Ø"/>
            </a:pPr>
            <a:r>
              <a:rPr lang="en-US" sz="1800" b="1" i="1" dirty="0"/>
              <a:t>Columns Excluded for Fraud Detection Classification</a:t>
            </a:r>
          </a:p>
          <a:p>
            <a:pPr lvl="1">
              <a:buFont typeface="Wingdings" panose="05000000000000000000" pitchFamily="2" charset="2"/>
              <a:buChar char="§"/>
            </a:pPr>
            <a:r>
              <a:rPr lang="en-US" dirty="0">
                <a:latin typeface="hero-new"/>
              </a:rPr>
              <a:t>Excluded irrelevant columns. (</a:t>
            </a:r>
            <a:r>
              <a:rPr lang="en-US" i="1" dirty="0" err="1">
                <a:latin typeface="hero-new"/>
              </a:rPr>
              <a:t>Order_Status</a:t>
            </a:r>
            <a:r>
              <a:rPr lang="en-US" i="1" dirty="0">
                <a:latin typeface="hero-new"/>
              </a:rPr>
              <a:t>,  </a:t>
            </a:r>
            <a:r>
              <a:rPr lang="en-US" i="1" dirty="0" err="1">
                <a:latin typeface="hero-new"/>
              </a:rPr>
              <a:t>order_date</a:t>
            </a:r>
            <a:r>
              <a:rPr lang="en-US" i="1" dirty="0">
                <a:latin typeface="hero-new"/>
              </a:rPr>
              <a:t>, </a:t>
            </a:r>
            <a:r>
              <a:rPr lang="en-US" i="1" dirty="0" err="1">
                <a:latin typeface="hero-new"/>
              </a:rPr>
              <a:t>shipping_date</a:t>
            </a:r>
            <a:r>
              <a:rPr lang="en-US" i="1" dirty="0">
                <a:latin typeface="hero-new"/>
              </a:rPr>
              <a:t>, </a:t>
            </a:r>
            <a:r>
              <a:rPr lang="en-US" i="1" dirty="0" err="1">
                <a:latin typeface="hero-new"/>
              </a:rPr>
              <a:t>Shipping_month</a:t>
            </a:r>
            <a:r>
              <a:rPr lang="en-US" i="1" dirty="0">
                <a:latin typeface="hero-new"/>
              </a:rPr>
              <a:t>, </a:t>
            </a:r>
            <a:r>
              <a:rPr lang="en-US" i="1" dirty="0" err="1">
                <a:latin typeface="hero-new"/>
              </a:rPr>
              <a:t>Shipping_day</a:t>
            </a:r>
            <a:r>
              <a:rPr lang="en-US" i="1" dirty="0">
                <a:latin typeface="hero-new"/>
              </a:rPr>
              <a:t>, </a:t>
            </a:r>
            <a:r>
              <a:rPr lang="en-US" i="1" dirty="0" err="1">
                <a:latin typeface="hero-new"/>
              </a:rPr>
              <a:t>Shipping_hours</a:t>
            </a:r>
            <a:r>
              <a:rPr lang="en-US" i="1" dirty="0">
                <a:latin typeface="hero-new"/>
              </a:rPr>
              <a:t>, </a:t>
            </a:r>
            <a:r>
              <a:rPr lang="en-US" i="1" dirty="0" err="1">
                <a:latin typeface="hero-new"/>
              </a:rPr>
              <a:t>Delivery_Status</a:t>
            </a:r>
            <a:r>
              <a:rPr lang="en-US" i="1" dirty="0">
                <a:latin typeface="hero-new"/>
              </a:rPr>
              <a:t>, </a:t>
            </a:r>
            <a:r>
              <a:rPr lang="en-US" i="1" dirty="0" err="1">
                <a:latin typeface="hero-new"/>
              </a:rPr>
              <a:t>Late_delivery_risk</a:t>
            </a:r>
            <a:r>
              <a:rPr lang="en-US" i="1" dirty="0">
                <a:latin typeface="hero-new"/>
              </a:rPr>
              <a:t>, </a:t>
            </a:r>
            <a:r>
              <a:rPr lang="en-US" i="1" dirty="0" err="1">
                <a:latin typeface="hero-new"/>
              </a:rPr>
              <a:t>Customer_Fname</a:t>
            </a:r>
            <a:r>
              <a:rPr lang="en-US" i="1" dirty="0">
                <a:latin typeface="hero-new"/>
              </a:rPr>
              <a:t>, </a:t>
            </a:r>
            <a:r>
              <a:rPr lang="en-US" i="1" dirty="0" err="1">
                <a:latin typeface="hero-new"/>
              </a:rPr>
              <a:t>Customer_Lname</a:t>
            </a:r>
            <a:r>
              <a:rPr lang="en-US" i="1" dirty="0">
                <a:latin typeface="hero-new"/>
              </a:rPr>
              <a:t>, Latitude, Longitude</a:t>
            </a:r>
            <a:r>
              <a:rPr lang="en-US" dirty="0">
                <a:latin typeface="hero-new"/>
              </a:rPr>
              <a:t>)</a:t>
            </a:r>
            <a:endParaRPr lang="en-US" i="1" dirty="0">
              <a:latin typeface="hero-new"/>
            </a:endParaRPr>
          </a:p>
        </p:txBody>
      </p:sp>
      <p:sp>
        <p:nvSpPr>
          <p:cNvPr id="2" name="Title 1">
            <a:extLst>
              <a:ext uri="{FF2B5EF4-FFF2-40B4-BE49-F238E27FC236}">
                <a16:creationId xmlns:a16="http://schemas.microsoft.com/office/drawing/2014/main" id="{396C633F-A722-BA5E-EAE1-967965020449}"/>
              </a:ext>
            </a:extLst>
          </p:cNvPr>
          <p:cNvSpPr>
            <a:spLocks noGrp="1"/>
          </p:cNvSpPr>
          <p:nvPr>
            <p:ph type="title"/>
          </p:nvPr>
        </p:nvSpPr>
        <p:spPr>
          <a:xfrm>
            <a:off x="439302" y="597052"/>
            <a:ext cx="3943511" cy="664190"/>
          </a:xfr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normAutofit fontScale="90000"/>
          </a:bodyPr>
          <a:lstStyle/>
          <a:p>
            <a:r>
              <a:rPr lang="en-US" u="sng" cap="none" dirty="0"/>
              <a:t>Data Preprocessing</a:t>
            </a:r>
          </a:p>
        </p:txBody>
      </p:sp>
    </p:spTree>
    <p:extLst>
      <p:ext uri="{BB962C8B-B14F-4D97-AF65-F5344CB8AC3E}">
        <p14:creationId xmlns:p14="http://schemas.microsoft.com/office/powerpoint/2010/main" val="3918122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36BD71A-45DB-4BC3-B221-530A9C3B95D4}"/>
              </a:ext>
            </a:extLst>
          </p:cNvPr>
          <p:cNvSpPr txBox="1">
            <a:spLocks/>
          </p:cNvSpPr>
          <p:nvPr/>
        </p:nvSpPr>
        <p:spPr>
          <a:xfrm>
            <a:off x="581192" y="702156"/>
            <a:ext cx="6860132" cy="475003"/>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vert="horz" lIns="91440" tIns="45720" rIns="91440" bIns="45720" rtlCol="0" anchor="b">
            <a:no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u="sng" cap="none" dirty="0">
                <a:solidFill>
                  <a:schemeClr val="accent1"/>
                </a:solidFill>
              </a:rPr>
              <a:t>Feature Selection: </a:t>
            </a:r>
            <a:r>
              <a:rPr lang="en-US" sz="2400" u="sng" cap="none" dirty="0">
                <a:solidFill>
                  <a:schemeClr val="accent1"/>
                </a:solidFill>
              </a:rPr>
              <a:t>Filter Method</a:t>
            </a:r>
          </a:p>
        </p:txBody>
      </p:sp>
      <p:sp>
        <p:nvSpPr>
          <p:cNvPr id="2" name="Content Placeholder 2">
            <a:extLst>
              <a:ext uri="{FF2B5EF4-FFF2-40B4-BE49-F238E27FC236}">
                <a16:creationId xmlns:a16="http://schemas.microsoft.com/office/drawing/2014/main" id="{FE55AC82-4448-9A6E-D011-17386425E8B3}"/>
              </a:ext>
            </a:extLst>
          </p:cNvPr>
          <p:cNvSpPr txBox="1">
            <a:spLocks/>
          </p:cNvSpPr>
          <p:nvPr/>
        </p:nvSpPr>
        <p:spPr>
          <a:xfrm>
            <a:off x="581192" y="1334815"/>
            <a:ext cx="6770793" cy="4934605"/>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buFont typeface="Wingdings" panose="05000000000000000000" pitchFamily="2" charset="2"/>
              <a:buChar char="Ø"/>
            </a:pPr>
            <a:r>
              <a:rPr lang="en-US" sz="1800" b="1" i="1" dirty="0"/>
              <a:t>Filter-based Variable Importance – </a:t>
            </a:r>
            <a:r>
              <a:rPr lang="en-US" sz="1400" dirty="0">
                <a:latin typeface="hero-new"/>
              </a:rPr>
              <a:t>Function</a:t>
            </a:r>
            <a:r>
              <a:rPr lang="en-US" sz="1800" b="1" i="1" dirty="0"/>
              <a:t> </a:t>
            </a:r>
            <a:r>
              <a:rPr lang="en-US" sz="1400" i="1" dirty="0" err="1">
                <a:latin typeface="hero-new"/>
              </a:rPr>
              <a:t>filterVarImp</a:t>
            </a:r>
            <a:r>
              <a:rPr lang="en-US" sz="1400" i="1" dirty="0">
                <a:latin typeface="hero-new"/>
              </a:rPr>
              <a:t>()</a:t>
            </a:r>
          </a:p>
          <a:p>
            <a:pPr lvl="1">
              <a:buFont typeface="Wingdings" panose="05000000000000000000" pitchFamily="2" charset="2"/>
              <a:buChar char="§"/>
            </a:pPr>
            <a:r>
              <a:rPr lang="en-US" dirty="0">
                <a:latin typeface="hero-new"/>
              </a:rPr>
              <a:t>ROC curve analysis is conducted on each predictor by thresholding the predictor variable and computing the AUC for each variable. The variables are ranked based on these values. Completely ignores how variables would behave in the presence of other variables.</a:t>
            </a:r>
          </a:p>
          <a:p>
            <a:pPr lvl="1">
              <a:buFont typeface="Wingdings" panose="05000000000000000000" pitchFamily="2" charset="2"/>
              <a:buChar char="§"/>
            </a:pPr>
            <a:r>
              <a:rPr lang="en-US" dirty="0">
                <a:latin typeface="hero-new"/>
              </a:rPr>
              <a:t>Important variables: </a:t>
            </a:r>
            <a:r>
              <a:rPr lang="en-US" i="1" dirty="0">
                <a:highlight>
                  <a:srgbClr val="FFFF00"/>
                </a:highlight>
                <a:latin typeface="hero-new"/>
              </a:rPr>
              <a:t>Type</a:t>
            </a:r>
            <a:r>
              <a:rPr lang="en-US" i="1" dirty="0">
                <a:latin typeface="hero-new"/>
              </a:rPr>
              <a:t>, </a:t>
            </a:r>
            <a:r>
              <a:rPr lang="en-US" i="1" dirty="0" err="1">
                <a:highlight>
                  <a:srgbClr val="FFFF00"/>
                </a:highlight>
                <a:latin typeface="hero-new"/>
              </a:rPr>
              <a:t>Customer_Country</a:t>
            </a:r>
            <a:r>
              <a:rPr lang="en-US" i="1" dirty="0">
                <a:highlight>
                  <a:srgbClr val="FFFF00"/>
                </a:highlight>
                <a:latin typeface="hero-new"/>
              </a:rPr>
              <a:t>, </a:t>
            </a:r>
            <a:r>
              <a:rPr lang="en-US" i="1" dirty="0" err="1">
                <a:highlight>
                  <a:srgbClr val="FFFF00"/>
                </a:highlight>
                <a:latin typeface="hero-new"/>
              </a:rPr>
              <a:t>Customer_Id</a:t>
            </a:r>
            <a:r>
              <a:rPr lang="en-US" i="1" dirty="0">
                <a:highlight>
                  <a:srgbClr val="FFFF00"/>
                </a:highlight>
                <a:latin typeface="hero-new"/>
              </a:rPr>
              <a:t>, </a:t>
            </a:r>
            <a:r>
              <a:rPr lang="en-US" i="1" dirty="0" err="1">
                <a:highlight>
                  <a:srgbClr val="FFFF00"/>
                </a:highlight>
                <a:latin typeface="hero-new"/>
              </a:rPr>
              <a:t>Customer_Segment</a:t>
            </a:r>
            <a:r>
              <a:rPr lang="en-US" i="1" dirty="0">
                <a:highlight>
                  <a:srgbClr val="FFFF00"/>
                </a:highlight>
                <a:latin typeface="hero-new"/>
              </a:rPr>
              <a:t>, </a:t>
            </a:r>
            <a:r>
              <a:rPr lang="en-US" i="1" dirty="0" err="1">
                <a:latin typeface="hero-new"/>
              </a:rPr>
              <a:t>Customer_State</a:t>
            </a:r>
            <a:r>
              <a:rPr lang="en-US" i="1" dirty="0">
                <a:latin typeface="hero-new"/>
              </a:rPr>
              <a:t>, </a:t>
            </a:r>
            <a:r>
              <a:rPr lang="en-US" i="1" dirty="0" err="1">
                <a:highlight>
                  <a:srgbClr val="FFFF00"/>
                </a:highlight>
                <a:latin typeface="hero-new"/>
              </a:rPr>
              <a:t>Customer_Zipcode</a:t>
            </a:r>
            <a:r>
              <a:rPr lang="en-US" i="1" dirty="0">
                <a:highlight>
                  <a:srgbClr val="FFFF00"/>
                </a:highlight>
                <a:latin typeface="hero-new"/>
              </a:rPr>
              <a:t>, </a:t>
            </a:r>
            <a:r>
              <a:rPr lang="en-US" i="1" dirty="0" err="1">
                <a:highlight>
                  <a:srgbClr val="FFFF00"/>
                </a:highlight>
                <a:latin typeface="hero-new"/>
              </a:rPr>
              <a:t>Order_City</a:t>
            </a:r>
            <a:r>
              <a:rPr lang="en-US" i="1" dirty="0">
                <a:highlight>
                  <a:srgbClr val="FFFF00"/>
                </a:highlight>
                <a:latin typeface="hero-new"/>
              </a:rPr>
              <a:t>, </a:t>
            </a:r>
            <a:r>
              <a:rPr lang="en-US" i="1" dirty="0" err="1">
                <a:latin typeface="hero-new"/>
              </a:rPr>
              <a:t>Order_Country</a:t>
            </a:r>
            <a:r>
              <a:rPr lang="en-US" i="1" dirty="0">
                <a:latin typeface="hero-new"/>
              </a:rPr>
              <a:t>, </a:t>
            </a:r>
            <a:r>
              <a:rPr lang="en-US" i="1" dirty="0" err="1">
                <a:highlight>
                  <a:srgbClr val="FFFF00"/>
                </a:highlight>
                <a:latin typeface="hero-new"/>
              </a:rPr>
              <a:t>Order_Customer_Id</a:t>
            </a:r>
            <a:r>
              <a:rPr lang="en-US" i="1" dirty="0">
                <a:highlight>
                  <a:srgbClr val="FFFF00"/>
                </a:highlight>
                <a:latin typeface="hero-new"/>
              </a:rPr>
              <a:t>, </a:t>
            </a:r>
            <a:r>
              <a:rPr lang="en-US" i="1" dirty="0" err="1">
                <a:highlight>
                  <a:srgbClr val="FFFF00"/>
                </a:highlight>
                <a:latin typeface="hero-new"/>
              </a:rPr>
              <a:t>Order_Region</a:t>
            </a:r>
            <a:r>
              <a:rPr lang="en-US" i="1" dirty="0">
                <a:highlight>
                  <a:srgbClr val="FFFF00"/>
                </a:highlight>
                <a:latin typeface="hero-new"/>
              </a:rPr>
              <a:t>, </a:t>
            </a:r>
            <a:r>
              <a:rPr lang="en-US" i="1" dirty="0" err="1">
                <a:highlight>
                  <a:srgbClr val="FFFF00"/>
                </a:highlight>
                <a:latin typeface="hero-new"/>
              </a:rPr>
              <a:t>Order_State</a:t>
            </a:r>
            <a:endParaRPr lang="en-US" i="1" dirty="0">
              <a:highlight>
                <a:srgbClr val="FFFF00"/>
              </a:highlight>
              <a:latin typeface="hero-new"/>
            </a:endParaRPr>
          </a:p>
          <a:p>
            <a:pPr>
              <a:buFont typeface="Wingdings" panose="05000000000000000000" pitchFamily="2" charset="2"/>
              <a:buChar char="Ø"/>
            </a:pPr>
            <a:r>
              <a:rPr lang="en-US" sz="1800" b="1" i="1" dirty="0"/>
              <a:t>Correlation Scores - </a:t>
            </a:r>
            <a:r>
              <a:rPr lang="en-US" sz="1400" dirty="0">
                <a:latin typeface="hero-new"/>
              </a:rPr>
              <a:t>using correlation matrix (top 10 features)</a:t>
            </a:r>
          </a:p>
          <a:p>
            <a:pPr lvl="1">
              <a:buFont typeface="Wingdings" panose="05000000000000000000" pitchFamily="2" charset="2"/>
              <a:buChar char="§"/>
            </a:pPr>
            <a:r>
              <a:rPr lang="en-US" sz="1400" dirty="0">
                <a:latin typeface="hero-new"/>
              </a:rPr>
              <a:t>Important variables: </a:t>
            </a:r>
            <a:r>
              <a:rPr lang="en-US" sz="1400" i="1" dirty="0">
                <a:highlight>
                  <a:srgbClr val="FFFF00"/>
                </a:highlight>
                <a:latin typeface="hero-new"/>
              </a:rPr>
              <a:t>Type, </a:t>
            </a:r>
            <a:r>
              <a:rPr lang="en-US" sz="1400" i="1" dirty="0" err="1">
                <a:highlight>
                  <a:srgbClr val="FFFF00"/>
                </a:highlight>
                <a:latin typeface="hero-new"/>
              </a:rPr>
              <a:t>Customer_Id</a:t>
            </a:r>
            <a:r>
              <a:rPr lang="en-US" sz="1400" i="1" dirty="0">
                <a:highlight>
                  <a:srgbClr val="FFFF00"/>
                </a:highlight>
                <a:latin typeface="hero-new"/>
              </a:rPr>
              <a:t>, </a:t>
            </a:r>
            <a:r>
              <a:rPr lang="en-US" sz="1400" i="1" dirty="0" err="1">
                <a:highlight>
                  <a:srgbClr val="FFFF00"/>
                </a:highlight>
                <a:latin typeface="hero-new"/>
              </a:rPr>
              <a:t>Order_Customer_Id</a:t>
            </a:r>
            <a:r>
              <a:rPr lang="en-US" sz="1400" i="1" dirty="0">
                <a:highlight>
                  <a:srgbClr val="FFFF00"/>
                </a:highlight>
                <a:latin typeface="hero-new"/>
              </a:rPr>
              <a:t>, </a:t>
            </a:r>
            <a:r>
              <a:rPr lang="en-US" sz="1400" i="1" dirty="0" err="1">
                <a:highlight>
                  <a:srgbClr val="FFFF00"/>
                </a:highlight>
                <a:latin typeface="hero-new"/>
              </a:rPr>
              <a:t>Order_Region</a:t>
            </a:r>
            <a:r>
              <a:rPr lang="en-US" sz="1400" i="1" dirty="0">
                <a:highlight>
                  <a:srgbClr val="FFFF00"/>
                </a:highlight>
                <a:latin typeface="hero-new"/>
              </a:rPr>
              <a:t>, </a:t>
            </a:r>
            <a:r>
              <a:rPr lang="en-US" sz="1400" i="1" dirty="0" err="1">
                <a:highlight>
                  <a:srgbClr val="FFFF00"/>
                </a:highlight>
                <a:latin typeface="hero-new"/>
              </a:rPr>
              <a:t>Customer_Country</a:t>
            </a:r>
            <a:r>
              <a:rPr lang="en-US" sz="1400" i="1" dirty="0">
                <a:highlight>
                  <a:srgbClr val="FFFF00"/>
                </a:highlight>
                <a:latin typeface="hero-new"/>
              </a:rPr>
              <a:t>, </a:t>
            </a:r>
            <a:r>
              <a:rPr lang="en-US" sz="1400" i="1" dirty="0" err="1">
                <a:highlight>
                  <a:srgbClr val="FFFF00"/>
                </a:highlight>
                <a:latin typeface="hero-new"/>
              </a:rPr>
              <a:t>Order_State</a:t>
            </a:r>
            <a:r>
              <a:rPr lang="en-US" sz="1400" i="1" dirty="0">
                <a:highlight>
                  <a:srgbClr val="FFFF00"/>
                </a:highlight>
                <a:latin typeface="hero-new"/>
              </a:rPr>
              <a:t>, </a:t>
            </a:r>
            <a:r>
              <a:rPr lang="en-US" sz="1400" i="1" dirty="0" err="1">
                <a:highlight>
                  <a:srgbClr val="FFFF00"/>
                </a:highlight>
                <a:latin typeface="hero-new"/>
              </a:rPr>
              <a:t>Customer_Zipcode</a:t>
            </a:r>
            <a:r>
              <a:rPr lang="en-US" sz="1400" i="1" dirty="0">
                <a:highlight>
                  <a:srgbClr val="FFFF00"/>
                </a:highlight>
                <a:latin typeface="hero-new"/>
              </a:rPr>
              <a:t>, </a:t>
            </a:r>
            <a:r>
              <a:rPr lang="en-US" sz="1400" i="1" dirty="0" err="1">
                <a:highlight>
                  <a:srgbClr val="FFFF00"/>
                </a:highlight>
                <a:latin typeface="hero-new"/>
              </a:rPr>
              <a:t>Customer_Segment</a:t>
            </a:r>
            <a:r>
              <a:rPr lang="en-US" sz="1400" i="1" dirty="0">
                <a:latin typeface="hero-new"/>
              </a:rPr>
              <a:t>, </a:t>
            </a:r>
            <a:r>
              <a:rPr lang="en-US" sz="1400" i="1" dirty="0" err="1">
                <a:highlight>
                  <a:srgbClr val="FFFF00"/>
                </a:highlight>
                <a:latin typeface="hero-new"/>
              </a:rPr>
              <a:t>Order_City</a:t>
            </a:r>
            <a:r>
              <a:rPr lang="en-US" sz="1400" i="1" dirty="0">
                <a:latin typeface="hero-new"/>
              </a:rPr>
              <a:t>.</a:t>
            </a:r>
          </a:p>
          <a:p>
            <a:pPr>
              <a:buFont typeface="Wingdings" panose="05000000000000000000" pitchFamily="2" charset="2"/>
              <a:buChar char="Ø"/>
            </a:pPr>
            <a:r>
              <a:rPr lang="en-US" sz="1800" dirty="0"/>
              <a:t>Significant overlap between the Important Variables selected using the two Filter methods.</a:t>
            </a:r>
          </a:p>
        </p:txBody>
      </p:sp>
      <p:pic>
        <p:nvPicPr>
          <p:cNvPr id="7" name="Picture 6">
            <a:extLst>
              <a:ext uri="{FF2B5EF4-FFF2-40B4-BE49-F238E27FC236}">
                <a16:creationId xmlns:a16="http://schemas.microsoft.com/office/drawing/2014/main" id="{68564667-99D9-0FBD-189D-7FD38BCFA8E7}"/>
              </a:ext>
            </a:extLst>
          </p:cNvPr>
          <p:cNvPicPr>
            <a:picLocks noChangeAspect="1"/>
          </p:cNvPicPr>
          <p:nvPr/>
        </p:nvPicPr>
        <p:blipFill>
          <a:blip r:embed="rId2"/>
          <a:stretch>
            <a:fillRect/>
          </a:stretch>
        </p:blipFill>
        <p:spPr>
          <a:xfrm>
            <a:off x="7262648" y="1581328"/>
            <a:ext cx="4623045" cy="3947272"/>
          </a:xfrm>
          <a:prstGeom prst="rect">
            <a:avLst/>
          </a:prstGeom>
        </p:spPr>
      </p:pic>
    </p:spTree>
    <p:extLst>
      <p:ext uri="{BB962C8B-B14F-4D97-AF65-F5344CB8AC3E}">
        <p14:creationId xmlns:p14="http://schemas.microsoft.com/office/powerpoint/2010/main" val="683206979"/>
      </p:ext>
    </p:extLst>
  </p:cSld>
  <p:clrMapOvr>
    <a:masterClrMapping/>
  </p:clrMapOvr>
</p:sld>
</file>

<file path=ppt/theme/theme1.xml><?xml version="1.0" encoding="utf-8"?>
<a:theme xmlns:a="http://schemas.openxmlformats.org/drawingml/2006/main" name="Face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lossy">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65255AC-12AC-4323-AA35-9BAC798B66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BD2D995-20F0-4C14-BF62-1248AB4B484D}">
  <ds:schemaRef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schemas.microsoft.com/office/2006/documentManagement/types"/>
    <ds:schemaRef ds:uri="http://schemas.microsoft.com/office/2006/metadata/properties"/>
    <ds:schemaRef ds:uri="71af3243-3dd4-4a8d-8c0d-dd76da1f02a5"/>
    <ds:schemaRef ds:uri="http://www.w3.org/XML/1998/namespace"/>
    <ds:schemaRef ds:uri="http://purl.org/dc/elements/1.1/"/>
  </ds:schemaRefs>
</ds:datastoreItem>
</file>

<file path=customXml/itemProps3.xml><?xml version="1.0" encoding="utf-8"?>
<ds:datastoreItem xmlns:ds="http://schemas.openxmlformats.org/officeDocument/2006/customXml" ds:itemID="{BB3242A4-1E6A-4E02-809C-4A24066EC01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Retrospect</Template>
  <TotalTime>17551</TotalTime>
  <Words>1357</Words>
  <Application>Microsoft Office PowerPoint</Application>
  <PresentationFormat>Widescreen</PresentationFormat>
  <Paragraphs>181</Paragraphs>
  <Slides>15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Aparajita</vt:lpstr>
      <vt:lpstr>Arial</vt:lpstr>
      <vt:lpstr>Cambria Math</vt:lpstr>
      <vt:lpstr>Century Gothic</vt:lpstr>
      <vt:lpstr>hero-new</vt:lpstr>
      <vt:lpstr>museo-sans</vt:lpstr>
      <vt:lpstr>Trebuchet MS</vt:lpstr>
      <vt:lpstr>Wingdings</vt:lpstr>
      <vt:lpstr>Wingdings 3</vt:lpstr>
      <vt:lpstr>Facet</vt:lpstr>
      <vt:lpstr>Comparative Study of ML models for Fraud Detection</vt:lpstr>
      <vt:lpstr>Introduction</vt:lpstr>
      <vt:lpstr>Motivation &amp; Objectives</vt:lpstr>
      <vt:lpstr>Project Plan</vt:lpstr>
      <vt:lpstr>Data Visualization: Finding obvious patterns wrt. Transactions</vt:lpstr>
      <vt:lpstr>Data Visualization: with respect to Order Status (= SUSPECTED_FRAUD)</vt:lpstr>
      <vt:lpstr>Data Visualization: with respect to Order Status (= SUSPECTED_FRAUD)</vt:lpstr>
      <vt:lpstr>Data Preprocessing</vt:lpstr>
      <vt:lpstr>PowerPoint Presentation</vt:lpstr>
      <vt:lpstr>PowerPoint Presentation</vt:lpstr>
      <vt:lpstr>PowerPoint Presentation</vt:lpstr>
      <vt:lpstr>PowerPoint Presentation</vt:lpstr>
      <vt:lpstr>PowerPoint Presentation</vt:lpstr>
      <vt:lpstr>PowerPoint Presentation</vt:lpstr>
      <vt:lpstr>Thank You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Aritra Sengupta</dc:creator>
  <cp:lastModifiedBy>Aritra Sengupta</cp:lastModifiedBy>
  <cp:revision>93</cp:revision>
  <dcterms:created xsi:type="dcterms:W3CDTF">2022-05-02T04:32:49Z</dcterms:created>
  <dcterms:modified xsi:type="dcterms:W3CDTF">2022-12-08T08:02:16Z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